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7" r:id="rId3"/>
    <p:sldId id="284" r:id="rId4"/>
    <p:sldId id="287" r:id="rId5"/>
    <p:sldId id="280" r:id="rId6"/>
    <p:sldId id="288" r:id="rId7"/>
    <p:sldId id="277" r:id="rId8"/>
    <p:sldId id="278" r:id="rId9"/>
    <p:sldId id="273" r:id="rId10"/>
    <p:sldId id="291" r:id="rId11"/>
    <p:sldId id="261" r:id="rId12"/>
    <p:sldId id="263" r:id="rId13"/>
    <p:sldId id="290" r:id="rId14"/>
    <p:sldId id="276" r:id="rId15"/>
    <p:sldId id="292" r:id="rId16"/>
    <p:sldId id="285" r:id="rId17"/>
    <p:sldId id="286" r:id="rId18"/>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CBEE"/>
    <a:srgbClr val="F826B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Normaali tyyli 2 - Korost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Normaali tyyli 1 - Korostu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E171933-4619-4E11-9A3F-F7608DF75F80}" styleName="Normaali tyyli 1 - Korostu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DF18680-E054-41AD-8BC1-D1AEF772440D}" styleName="Normaali tyyli 2 - Korostu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Ei tyyliä, ei ruudukko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Normaali tyyli 2 - Korostu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Normaali tyyli 2 - Korostu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593" autoAdjust="0"/>
  </p:normalViewPr>
  <p:slideViewPr>
    <p:cSldViewPr snapToGrid="0">
      <p:cViewPr varScale="1">
        <p:scale>
          <a:sx n="56" d="100"/>
          <a:sy n="56" d="100"/>
        </p:scale>
        <p:origin x="104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FFE512AD-695B-4C2A-9791-A3B63FC8CD17}" type="datetimeFigureOut">
              <a:rPr lang="fi-FI" smtClean="0"/>
              <a:t>3.12.2025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1699672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FFE512AD-695B-4C2A-9791-A3B63FC8CD17}" type="datetimeFigureOut">
              <a:rPr lang="fi-FI" smtClean="0"/>
              <a:t>3.12.2025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3719743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FFE512AD-695B-4C2A-9791-A3B63FC8CD17}" type="datetimeFigureOut">
              <a:rPr lang="fi-FI" smtClean="0"/>
              <a:t>3.12.2025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1844439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FFE512AD-695B-4C2A-9791-A3B63FC8CD17}" type="datetimeFigureOut">
              <a:rPr lang="fi-FI" smtClean="0"/>
              <a:t>3.12.2025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3308310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p:cNvSpPr>
            <a:spLocks noGrp="1"/>
          </p:cNvSpPr>
          <p:nvPr>
            <p:ph type="dt" sz="half" idx="10"/>
          </p:nvPr>
        </p:nvSpPr>
        <p:spPr/>
        <p:txBody>
          <a:bodyPr/>
          <a:lstStyle/>
          <a:p>
            <a:fld id="{FFE512AD-695B-4C2A-9791-A3B63FC8CD17}" type="datetimeFigureOut">
              <a:rPr lang="fi-FI" smtClean="0"/>
              <a:t>3.12.2025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2908611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FFE512AD-695B-4C2A-9791-A3B63FC8CD17}" type="datetimeFigureOut">
              <a:rPr lang="fi-FI" smtClean="0"/>
              <a:t>3.12.2025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3667504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FFE512AD-695B-4C2A-9791-A3B63FC8CD17}" type="datetimeFigureOut">
              <a:rPr lang="fi-FI" smtClean="0"/>
              <a:t>3.12.2025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2557730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FFE512AD-695B-4C2A-9791-A3B63FC8CD17}" type="datetimeFigureOut">
              <a:rPr lang="fi-FI" smtClean="0"/>
              <a:t>3.12.2025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2021957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FFE512AD-695B-4C2A-9791-A3B63FC8CD17}" type="datetimeFigureOut">
              <a:rPr lang="fi-FI" smtClean="0"/>
              <a:t>3.12.2025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3403711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FFE512AD-695B-4C2A-9791-A3B63FC8CD17}" type="datetimeFigureOut">
              <a:rPr lang="fi-FI" smtClean="0"/>
              <a:t>3.12.2025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2521414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p:cNvSpPr>
            <a:spLocks noGrp="1"/>
          </p:cNvSpPr>
          <p:nvPr>
            <p:ph type="dt" sz="half" idx="10"/>
          </p:nvPr>
        </p:nvSpPr>
        <p:spPr/>
        <p:txBody>
          <a:bodyPr/>
          <a:lstStyle/>
          <a:p>
            <a:fld id="{FFE512AD-695B-4C2A-9791-A3B63FC8CD17}" type="datetimeFigureOut">
              <a:rPr lang="fi-FI" smtClean="0"/>
              <a:t>3.12.2025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D0214898-9F9D-4686-9D6E-C3F76005A04F}" type="slidenum">
              <a:rPr lang="fi-FI" smtClean="0"/>
              <a:t>‹#›</a:t>
            </a:fld>
            <a:endParaRPr lang="fi-FI"/>
          </a:p>
        </p:txBody>
      </p:sp>
    </p:spTree>
    <p:extLst>
      <p:ext uri="{BB962C8B-B14F-4D97-AF65-F5344CB8AC3E}">
        <p14:creationId xmlns:p14="http://schemas.microsoft.com/office/powerpoint/2010/main" val="2963783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E512AD-695B-4C2A-9791-A3B63FC8CD17}" type="datetimeFigureOut">
              <a:rPr lang="fi-FI" smtClean="0"/>
              <a:t>3.12.2025</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214898-9F9D-4686-9D6E-C3F76005A04F}" type="slidenum">
              <a:rPr lang="fi-FI" smtClean="0"/>
              <a:t>‹#›</a:t>
            </a:fld>
            <a:endParaRPr lang="fi-FI"/>
          </a:p>
        </p:txBody>
      </p:sp>
    </p:spTree>
    <p:extLst>
      <p:ext uri="{BB962C8B-B14F-4D97-AF65-F5344CB8AC3E}">
        <p14:creationId xmlns:p14="http://schemas.microsoft.com/office/powerpoint/2010/main" val="14536712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a:t>Markkinointisuunnitelma</a:t>
            </a:r>
          </a:p>
        </p:txBody>
      </p:sp>
      <p:sp>
        <p:nvSpPr>
          <p:cNvPr id="3" name="Alaotsikko 2"/>
          <p:cNvSpPr>
            <a:spLocks noGrp="1"/>
          </p:cNvSpPr>
          <p:nvPr>
            <p:ph type="subTitle" idx="1"/>
          </p:nvPr>
        </p:nvSpPr>
        <p:spPr/>
        <p:txBody>
          <a:bodyPr vert="horz" lIns="91440" tIns="45720" rIns="91440" bIns="45720" rtlCol="0" anchor="t">
            <a:normAutofit/>
          </a:bodyPr>
          <a:lstStyle/>
          <a:p>
            <a:endParaRPr lang="fi-FI" dirty="0">
              <a:cs typeface="Calibri"/>
            </a:endParaRPr>
          </a:p>
        </p:txBody>
      </p:sp>
    </p:spTree>
    <p:extLst>
      <p:ext uri="{BB962C8B-B14F-4D97-AF65-F5344CB8AC3E}">
        <p14:creationId xmlns:p14="http://schemas.microsoft.com/office/powerpoint/2010/main" val="3165934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E4167A3-2B43-B027-0206-7C0B90B816B3}"/>
              </a:ext>
            </a:extLst>
          </p:cNvPr>
          <p:cNvSpPr>
            <a:spLocks noGrp="1"/>
          </p:cNvSpPr>
          <p:nvPr>
            <p:ph type="title"/>
          </p:nvPr>
        </p:nvSpPr>
        <p:spPr/>
        <p:txBody>
          <a:bodyPr/>
          <a:lstStyle/>
          <a:p>
            <a:endParaRPr lang="fi-FI"/>
          </a:p>
        </p:txBody>
      </p:sp>
      <p:pic>
        <p:nvPicPr>
          <p:cNvPr id="5" name="Sisällön paikkamerkki 4">
            <a:extLst>
              <a:ext uri="{FF2B5EF4-FFF2-40B4-BE49-F238E27FC236}">
                <a16:creationId xmlns:a16="http://schemas.microsoft.com/office/drawing/2014/main" id="{216C2AAB-84F0-4039-C336-9D7FE54E942A}"/>
              </a:ext>
            </a:extLst>
          </p:cNvPr>
          <p:cNvPicPr>
            <a:picLocks noGrp="1" noChangeAspect="1"/>
          </p:cNvPicPr>
          <p:nvPr>
            <p:ph idx="1"/>
          </p:nvPr>
        </p:nvPicPr>
        <p:blipFill>
          <a:blip r:embed="rId2"/>
          <a:stretch>
            <a:fillRect/>
          </a:stretch>
        </p:blipFill>
        <p:spPr>
          <a:xfrm>
            <a:off x="1652587" y="2724944"/>
            <a:ext cx="8886825" cy="2552700"/>
          </a:xfrm>
          <a:prstGeom prst="rect">
            <a:avLst/>
          </a:prstGeom>
        </p:spPr>
      </p:pic>
    </p:spTree>
    <p:extLst>
      <p:ext uri="{BB962C8B-B14F-4D97-AF65-F5344CB8AC3E}">
        <p14:creationId xmlns:p14="http://schemas.microsoft.com/office/powerpoint/2010/main" val="3948837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ulukko 3"/>
          <p:cNvGraphicFramePr>
            <a:graphicFrameLocks noGrp="1"/>
          </p:cNvGraphicFramePr>
          <p:nvPr>
            <p:extLst>
              <p:ext uri="{D42A27DB-BD31-4B8C-83A1-F6EECF244321}">
                <p14:modId xmlns:p14="http://schemas.microsoft.com/office/powerpoint/2010/main" val="3032441477"/>
              </p:ext>
            </p:extLst>
          </p:nvPr>
        </p:nvGraphicFramePr>
        <p:xfrm>
          <a:off x="640080" y="1371600"/>
          <a:ext cx="10713719" cy="5376515"/>
        </p:xfrm>
        <a:graphic>
          <a:graphicData uri="http://schemas.openxmlformats.org/drawingml/2006/table">
            <a:tbl>
              <a:tblPr firstRow="1" bandRow="1">
                <a:tableStyleId>{21E4AEA4-8DFA-4A89-87EB-49C32662AFE0}</a:tableStyleId>
              </a:tblPr>
              <a:tblGrid>
                <a:gridCol w="3015381">
                  <a:extLst>
                    <a:ext uri="{9D8B030D-6E8A-4147-A177-3AD203B41FA5}">
                      <a16:colId xmlns:a16="http://schemas.microsoft.com/office/drawing/2014/main" val="20000"/>
                    </a:ext>
                  </a:extLst>
                </a:gridCol>
                <a:gridCol w="3599413">
                  <a:extLst>
                    <a:ext uri="{9D8B030D-6E8A-4147-A177-3AD203B41FA5}">
                      <a16:colId xmlns:a16="http://schemas.microsoft.com/office/drawing/2014/main" val="20001"/>
                    </a:ext>
                  </a:extLst>
                </a:gridCol>
                <a:gridCol w="4098925">
                  <a:extLst>
                    <a:ext uri="{9D8B030D-6E8A-4147-A177-3AD203B41FA5}">
                      <a16:colId xmlns:a16="http://schemas.microsoft.com/office/drawing/2014/main" val="20003"/>
                    </a:ext>
                  </a:extLst>
                </a:gridCol>
              </a:tblGrid>
              <a:tr h="1271736">
                <a:tc>
                  <a:txBody>
                    <a:bodyPr/>
                    <a:lstStyle/>
                    <a:p>
                      <a:r>
                        <a:rPr lang="fi-FI"/>
                        <a:t>Ihanneasiakas (Millainen on yrityksesi ihanne asiakas? Ikä,</a:t>
                      </a:r>
                      <a:r>
                        <a:rPr lang="fi-FI" baseline="0"/>
                        <a:t> asema jne</a:t>
                      </a:r>
                      <a:r>
                        <a:rPr lang="fi-FI"/>
                        <a:t>.)</a:t>
                      </a:r>
                      <a:endParaRPr lang="fi-FI" b="0"/>
                    </a:p>
                  </a:txBody>
                  <a:tcPr>
                    <a:solidFill>
                      <a:srgbClr val="F826B7"/>
                    </a:solidFill>
                  </a:tcPr>
                </a:tc>
                <a:tc>
                  <a:txBody>
                    <a:bodyPr/>
                    <a:lstStyle/>
                    <a:p>
                      <a:r>
                        <a:rPr lang="fi-FI"/>
                        <a:t>Asiakastarve</a:t>
                      </a:r>
                    </a:p>
                    <a:p>
                      <a:r>
                        <a:rPr lang="fi-FI"/>
                        <a:t>(Mikä</a:t>
                      </a:r>
                      <a:r>
                        <a:rPr lang="fi-FI" baseline="0"/>
                        <a:t> tarve/ongelma asiakkaalla voisi olla?)</a:t>
                      </a:r>
                      <a:endParaRPr lang="fi-FI" b="0">
                        <a:solidFill>
                          <a:schemeClr val="tx1"/>
                        </a:solidFill>
                      </a:endParaRPr>
                    </a:p>
                  </a:txBody>
                  <a:tcPr>
                    <a:solidFill>
                      <a:srgbClr val="F826B7"/>
                    </a:solidFill>
                  </a:tcPr>
                </a:tc>
                <a:tc>
                  <a:txBody>
                    <a:bodyPr/>
                    <a:lstStyle/>
                    <a:p>
                      <a:r>
                        <a:rPr lang="fi-FI" dirty="0"/>
                        <a:t>Millä tuotteella</a:t>
                      </a:r>
                      <a:r>
                        <a:rPr lang="fi-FI" baseline="0" dirty="0"/>
                        <a:t> tai palvelulla ratkaiset asiakkaan tarpeen/ongelman?</a:t>
                      </a:r>
                      <a:endParaRPr lang="fi-FI" b="1" dirty="0">
                        <a:solidFill>
                          <a:schemeClr val="tx1"/>
                        </a:solidFill>
                      </a:endParaRPr>
                    </a:p>
                  </a:txBody>
                  <a:tcPr>
                    <a:solidFill>
                      <a:srgbClr val="F826B7"/>
                    </a:solidFill>
                  </a:tcPr>
                </a:tc>
                <a:extLst>
                  <a:ext uri="{0D108BD9-81ED-4DB2-BD59-A6C34878D82A}">
                    <a16:rowId xmlns:a16="http://schemas.microsoft.com/office/drawing/2014/main" val="10000"/>
                  </a:ext>
                </a:extLst>
              </a:tr>
              <a:tr h="1436400">
                <a:tc>
                  <a:txBody>
                    <a:bodyPr/>
                    <a:lstStyle/>
                    <a:p>
                      <a:r>
                        <a:rPr lang="fi-FI" dirty="0"/>
                        <a:t>Takkien rakastaja, varakas, 70 –vuotias, joka hullaantuu hinnoista ja haluaa ostaa itselle, lapselle ja lapsen lapselle. </a:t>
                      </a:r>
                    </a:p>
                  </a:txBody>
                  <a:tcPr>
                    <a:solidFill>
                      <a:srgbClr val="FBCBEE"/>
                    </a:solidFill>
                  </a:tcPr>
                </a:tc>
                <a:tc>
                  <a:txBody>
                    <a:bodyPr/>
                    <a:lstStyle/>
                    <a:p>
                      <a:r>
                        <a:rPr lang="fi-FI" dirty="0"/>
                        <a:t>Haluaa löytää talvitakin moneen tyyliin. takin itselle 70v, lapselle 37v ja lapsenlapselle 17v</a:t>
                      </a:r>
                    </a:p>
                  </a:txBody>
                  <a:tcPr>
                    <a:solidFill>
                      <a:srgbClr val="FBCBEE"/>
                    </a:solidFill>
                  </a:tcPr>
                </a:tc>
                <a:tc>
                  <a:txBody>
                    <a:bodyPr/>
                    <a:lstStyle/>
                    <a:p>
                      <a:r>
                        <a:rPr lang="fi-FI" dirty="0"/>
                        <a:t>Esittelen takkeja moneen tyyliin ja vaihtoehtoja. Kerron hinnat ja vien ostopäätöksen loppuun.</a:t>
                      </a:r>
                    </a:p>
                  </a:txBody>
                  <a:tcPr>
                    <a:solidFill>
                      <a:srgbClr val="FBCBEE"/>
                    </a:solidFill>
                  </a:tcPr>
                </a:tc>
                <a:extLst>
                  <a:ext uri="{0D108BD9-81ED-4DB2-BD59-A6C34878D82A}">
                    <a16:rowId xmlns:a16="http://schemas.microsoft.com/office/drawing/2014/main" val="10001"/>
                  </a:ext>
                </a:extLst>
              </a:tr>
              <a:tr h="1436400">
                <a:tc>
                  <a:txBody>
                    <a:bodyPr/>
                    <a:lstStyle/>
                    <a:p>
                      <a:r>
                        <a:rPr lang="fi-FI" dirty="0"/>
                        <a:t>Nuoret aikuiset kaverukset, työssäkäyvät opiskelijat, jotka kannustaa toisiaan ostamaan. </a:t>
                      </a:r>
                    </a:p>
                  </a:txBody>
                  <a:tcPr>
                    <a:solidFill>
                      <a:srgbClr val="FBCBEE"/>
                    </a:solidFill>
                  </a:tcPr>
                </a:tc>
                <a:tc>
                  <a:txBody>
                    <a:bodyPr/>
                    <a:lstStyle/>
                    <a:p>
                      <a:r>
                        <a:rPr lang="fi-FI" dirty="0"/>
                        <a:t>Haluaa </a:t>
                      </a:r>
                      <a:r>
                        <a:rPr lang="fi-FI" dirty="0" err="1"/>
                        <a:t>max</a:t>
                      </a:r>
                      <a:r>
                        <a:rPr lang="fi-FI" dirty="0"/>
                        <a:t> 40€ takin per naama mustana ja hupulla.</a:t>
                      </a:r>
                    </a:p>
                  </a:txBody>
                  <a:tcPr>
                    <a:solidFill>
                      <a:srgbClr val="FBCBEE"/>
                    </a:solidFill>
                  </a:tcPr>
                </a:tc>
                <a:tc>
                  <a:txBody>
                    <a:bodyPr/>
                    <a:lstStyle/>
                    <a:p>
                      <a:r>
                        <a:rPr lang="fi-FI" dirty="0"/>
                        <a:t>Näytän kaikki hupulliset </a:t>
                      </a:r>
                      <a:r>
                        <a:rPr lang="fi-FI" dirty="0" err="1"/>
                        <a:t>max</a:t>
                      </a:r>
                      <a:r>
                        <a:rPr lang="fi-FI" dirty="0"/>
                        <a:t> 40€ mustana heidän koossaan ja pyydän sovittelemaan.</a:t>
                      </a:r>
                    </a:p>
                  </a:txBody>
                  <a:tcPr>
                    <a:solidFill>
                      <a:srgbClr val="FBCBEE"/>
                    </a:solidFill>
                  </a:tcPr>
                </a:tc>
                <a:extLst>
                  <a:ext uri="{0D108BD9-81ED-4DB2-BD59-A6C34878D82A}">
                    <a16:rowId xmlns:a16="http://schemas.microsoft.com/office/drawing/2014/main" val="10002"/>
                  </a:ext>
                </a:extLst>
              </a:tr>
              <a:tr h="1205339">
                <a:tc>
                  <a:txBody>
                    <a:bodyPr/>
                    <a:lstStyle/>
                    <a:p>
                      <a:r>
                        <a:rPr lang="fi-FI" dirty="0"/>
                        <a:t>40 vuotias, hyvä palkkaisessa työssäkäyvä ja hintatietoinen. </a:t>
                      </a:r>
                    </a:p>
                  </a:txBody>
                  <a:tcPr>
                    <a:solidFill>
                      <a:srgbClr val="FBCBEE"/>
                    </a:solidFill>
                  </a:tcPr>
                </a:tc>
                <a:tc>
                  <a:txBody>
                    <a:bodyPr/>
                    <a:lstStyle/>
                    <a:p>
                      <a:r>
                        <a:rPr lang="fi-FI" dirty="0"/>
                        <a:t>Laadukkuutta haluava, joka haluaa merkkitakki untuvaa talveksi.</a:t>
                      </a:r>
                    </a:p>
                    <a:p>
                      <a:endParaRPr lang="fi-FI" dirty="0"/>
                    </a:p>
                  </a:txBody>
                  <a:tcPr>
                    <a:solidFill>
                      <a:srgbClr val="FBCBEE"/>
                    </a:solidFill>
                  </a:tcPr>
                </a:tc>
                <a:tc>
                  <a:txBody>
                    <a:bodyPr/>
                    <a:lstStyle/>
                    <a:p>
                      <a:r>
                        <a:rPr lang="fi-FI" dirty="0"/>
                        <a:t>Näytän ruotsalaista </a:t>
                      </a:r>
                      <a:r>
                        <a:rPr lang="fi-FI" dirty="0" err="1"/>
                        <a:t>rockcanblue</a:t>
                      </a:r>
                      <a:r>
                        <a:rPr lang="fi-FI" dirty="0"/>
                        <a:t> merkin takkia ja kerron myös muiden asiakkaiden hyvistä kokemuksista.</a:t>
                      </a:r>
                    </a:p>
                  </a:txBody>
                  <a:tcPr>
                    <a:solidFill>
                      <a:srgbClr val="FBCBEE"/>
                    </a:solidFill>
                  </a:tcPr>
                </a:tc>
                <a:extLst>
                  <a:ext uri="{0D108BD9-81ED-4DB2-BD59-A6C34878D82A}">
                    <a16:rowId xmlns:a16="http://schemas.microsoft.com/office/drawing/2014/main" val="10003"/>
                  </a:ext>
                </a:extLst>
              </a:tr>
            </a:tbl>
          </a:graphicData>
        </a:graphic>
      </p:graphicFrame>
      <p:sp>
        <p:nvSpPr>
          <p:cNvPr id="3" name="Dian numeron paikkamerkki 2"/>
          <p:cNvSpPr>
            <a:spLocks noGrp="1"/>
          </p:cNvSpPr>
          <p:nvPr>
            <p:ph type="sldNum" sz="quarter" idx="12"/>
          </p:nvPr>
        </p:nvSpPr>
        <p:spPr/>
        <p:txBody>
          <a:bodyPr/>
          <a:lstStyle/>
          <a:p>
            <a:fld id="{6D22F896-40B5-4ADD-8801-0D06FADFA095}" type="slidenum">
              <a:rPr lang="en-US" smtClean="0"/>
              <a:t>11</a:t>
            </a:fld>
            <a:endParaRPr lang="en-US"/>
          </a:p>
        </p:txBody>
      </p:sp>
      <p:sp>
        <p:nvSpPr>
          <p:cNvPr id="7" name="Otsikko 1"/>
          <p:cNvSpPr>
            <a:spLocks noGrp="1"/>
          </p:cNvSpPr>
          <p:nvPr>
            <p:ph type="title"/>
          </p:nvPr>
        </p:nvSpPr>
        <p:spPr/>
        <p:txBody>
          <a:bodyPr/>
          <a:lstStyle/>
          <a:p>
            <a:r>
              <a:rPr lang="fi-FI"/>
              <a:t>Asiakkaat ja kohderyhmä</a:t>
            </a:r>
          </a:p>
        </p:txBody>
      </p:sp>
    </p:spTree>
    <p:extLst>
      <p:ext uri="{BB962C8B-B14F-4D97-AF65-F5344CB8AC3E}">
        <p14:creationId xmlns:p14="http://schemas.microsoft.com/office/powerpoint/2010/main" val="3956861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57250" y="-1"/>
            <a:ext cx="8305222" cy="1074421"/>
          </a:xfrm>
        </p:spPr>
        <p:txBody>
          <a:bodyPr>
            <a:normAutofit/>
          </a:bodyPr>
          <a:lstStyle/>
          <a:p>
            <a:pPr algn="l"/>
            <a:r>
              <a:rPr lang="fi-FI" sz="4800" err="1"/>
              <a:t>Markkintointi</a:t>
            </a:r>
            <a:r>
              <a:rPr lang="fi-FI" sz="4800"/>
              <a:t>- ja viestintäkanavat</a:t>
            </a:r>
          </a:p>
        </p:txBody>
      </p:sp>
      <p:graphicFrame>
        <p:nvGraphicFramePr>
          <p:cNvPr id="5" name="Taulukko 4"/>
          <p:cNvGraphicFramePr>
            <a:graphicFrameLocks noGrp="1"/>
          </p:cNvGraphicFramePr>
          <p:nvPr>
            <p:extLst>
              <p:ext uri="{D42A27DB-BD31-4B8C-83A1-F6EECF244321}">
                <p14:modId xmlns:p14="http://schemas.microsoft.com/office/powerpoint/2010/main" val="1928065202"/>
              </p:ext>
            </p:extLst>
          </p:nvPr>
        </p:nvGraphicFramePr>
        <p:xfrm>
          <a:off x="857250" y="864380"/>
          <a:ext cx="11029949" cy="5078228"/>
        </p:xfrm>
        <a:graphic>
          <a:graphicData uri="http://schemas.openxmlformats.org/drawingml/2006/table">
            <a:tbl>
              <a:tblPr firstRow="1" bandRow="1">
                <a:tableStyleId>{616DA210-FB5B-4158-B5E0-FEB733F419BA}</a:tableStyleId>
              </a:tblPr>
              <a:tblGrid>
                <a:gridCol w="2111314">
                  <a:extLst>
                    <a:ext uri="{9D8B030D-6E8A-4147-A177-3AD203B41FA5}">
                      <a16:colId xmlns:a16="http://schemas.microsoft.com/office/drawing/2014/main" val="20000"/>
                    </a:ext>
                  </a:extLst>
                </a:gridCol>
                <a:gridCol w="3078789">
                  <a:extLst>
                    <a:ext uri="{9D8B030D-6E8A-4147-A177-3AD203B41FA5}">
                      <a16:colId xmlns:a16="http://schemas.microsoft.com/office/drawing/2014/main" val="20001"/>
                    </a:ext>
                  </a:extLst>
                </a:gridCol>
                <a:gridCol w="1765393">
                  <a:extLst>
                    <a:ext uri="{9D8B030D-6E8A-4147-A177-3AD203B41FA5}">
                      <a16:colId xmlns:a16="http://schemas.microsoft.com/office/drawing/2014/main" val="20002"/>
                    </a:ext>
                  </a:extLst>
                </a:gridCol>
                <a:gridCol w="2114659">
                  <a:extLst>
                    <a:ext uri="{9D8B030D-6E8A-4147-A177-3AD203B41FA5}">
                      <a16:colId xmlns:a16="http://schemas.microsoft.com/office/drawing/2014/main" val="20003"/>
                    </a:ext>
                  </a:extLst>
                </a:gridCol>
                <a:gridCol w="1959794">
                  <a:extLst>
                    <a:ext uri="{9D8B030D-6E8A-4147-A177-3AD203B41FA5}">
                      <a16:colId xmlns:a16="http://schemas.microsoft.com/office/drawing/2014/main" val="20004"/>
                    </a:ext>
                  </a:extLst>
                </a:gridCol>
              </a:tblGrid>
              <a:tr h="458518">
                <a:tc>
                  <a:txBody>
                    <a:bodyPr/>
                    <a:lstStyle/>
                    <a:p>
                      <a:pPr algn="ctr"/>
                      <a:r>
                        <a:rPr lang="fi-FI" sz="1800" dirty="0">
                          <a:solidFill>
                            <a:schemeClr val="bg1"/>
                          </a:solidFill>
                        </a:rPr>
                        <a:t>Kanava</a:t>
                      </a:r>
                    </a:p>
                  </a:txBody>
                  <a:tcPr marL="121920" marR="121920" marT="60960" marB="60960" anchor="ctr">
                    <a:solidFill>
                      <a:srgbClr val="F826B7"/>
                    </a:solidFill>
                  </a:tcPr>
                </a:tc>
                <a:tc>
                  <a:txBody>
                    <a:bodyPr/>
                    <a:lstStyle/>
                    <a:p>
                      <a:pPr algn="ctr"/>
                      <a:r>
                        <a:rPr lang="fi-FI" sz="1800">
                          <a:solidFill>
                            <a:schemeClr val="bg1"/>
                          </a:solidFill>
                        </a:rPr>
                        <a:t>Tarkoitus</a:t>
                      </a:r>
                      <a:r>
                        <a:rPr lang="fi-FI" sz="1800" baseline="0">
                          <a:solidFill>
                            <a:schemeClr val="bg1"/>
                          </a:solidFill>
                        </a:rPr>
                        <a:t> ja tehtävä</a:t>
                      </a:r>
                    </a:p>
                  </a:txBody>
                  <a:tcPr marL="121920" marR="121920" marT="60960" marB="60960" anchor="ctr">
                    <a:solidFill>
                      <a:srgbClr val="F826B7"/>
                    </a:solidFill>
                  </a:tcPr>
                </a:tc>
                <a:tc>
                  <a:txBody>
                    <a:bodyPr/>
                    <a:lstStyle/>
                    <a:p>
                      <a:pPr algn="ctr"/>
                      <a:r>
                        <a:rPr lang="fi-FI" sz="1800">
                          <a:solidFill>
                            <a:schemeClr val="bg1"/>
                          </a:solidFill>
                        </a:rPr>
                        <a:t>Kohderyhmä</a:t>
                      </a:r>
                    </a:p>
                  </a:txBody>
                  <a:tcPr marL="121920" marR="121920" marT="60960" marB="60960" anchor="ctr">
                    <a:solidFill>
                      <a:srgbClr val="F826B7"/>
                    </a:solidFill>
                  </a:tcPr>
                </a:tc>
                <a:tc>
                  <a:txBody>
                    <a:bodyPr/>
                    <a:lstStyle/>
                    <a:p>
                      <a:pPr algn="ctr"/>
                      <a:r>
                        <a:rPr lang="fi-FI" sz="1800">
                          <a:solidFill>
                            <a:schemeClr val="bg1"/>
                          </a:solidFill>
                        </a:rPr>
                        <a:t>Tavoite</a:t>
                      </a:r>
                    </a:p>
                  </a:txBody>
                  <a:tcPr marL="121920" marR="121920" marT="60960" marB="60960" anchor="ctr">
                    <a:solidFill>
                      <a:srgbClr val="F826B7"/>
                    </a:solidFill>
                  </a:tcPr>
                </a:tc>
                <a:tc>
                  <a:txBody>
                    <a:bodyPr/>
                    <a:lstStyle/>
                    <a:p>
                      <a:pPr algn="ctr"/>
                      <a:r>
                        <a:rPr lang="fi-FI" sz="1800" dirty="0">
                          <a:solidFill>
                            <a:schemeClr val="bg1"/>
                          </a:solidFill>
                        </a:rPr>
                        <a:t>Mittari</a:t>
                      </a:r>
                    </a:p>
                  </a:txBody>
                  <a:tcPr marL="121920" marR="121920" marT="60960" marB="60960" anchor="ctr">
                    <a:solidFill>
                      <a:srgbClr val="F826B7"/>
                    </a:solidFill>
                  </a:tcPr>
                </a:tc>
                <a:extLst>
                  <a:ext uri="{0D108BD9-81ED-4DB2-BD59-A6C34878D82A}">
                    <a16:rowId xmlns:a16="http://schemas.microsoft.com/office/drawing/2014/main" val="10000"/>
                  </a:ext>
                </a:extLst>
              </a:tr>
              <a:tr h="1449790">
                <a:tc>
                  <a:txBody>
                    <a:bodyPr/>
                    <a:lstStyle/>
                    <a:p>
                      <a:r>
                        <a:rPr lang="fi-FI" sz="1600" dirty="0"/>
                        <a:t>FACEBOOK</a:t>
                      </a:r>
                    </a:p>
                  </a:txBody>
                  <a:tcPr marL="121920" marR="121920" marT="60960" marB="60960">
                    <a:solidFill>
                      <a:srgbClr val="FBCBEE"/>
                    </a:solidFill>
                  </a:tcPr>
                </a:tc>
                <a:tc>
                  <a:txBody>
                    <a:bodyPr/>
                    <a:lstStyle/>
                    <a:p>
                      <a:r>
                        <a:rPr lang="fi-FI" sz="1600" dirty="0"/>
                        <a:t>Lisätä näkyvyyttä ja tietoisuutta </a:t>
                      </a:r>
                      <a:r>
                        <a:rPr lang="fi-FI" sz="1600" dirty="0" err="1"/>
                        <a:t>liikkestä</a:t>
                      </a:r>
                      <a:r>
                        <a:rPr lang="fi-FI" sz="1600" dirty="0"/>
                        <a:t> ja </a:t>
                      </a:r>
                      <a:r>
                        <a:rPr lang="fi-FI" sz="1600" dirty="0" err="1"/>
                        <a:t>kampanijasta</a:t>
                      </a:r>
                      <a:r>
                        <a:rPr lang="fi-FI" sz="1600" dirty="0"/>
                        <a:t>.  Tehtävä on luoda </a:t>
                      </a:r>
                      <a:r>
                        <a:rPr lang="fi-FI" sz="1600" dirty="0" err="1"/>
                        <a:t>liikkestä</a:t>
                      </a:r>
                      <a:r>
                        <a:rPr lang="fi-FI" sz="1600" dirty="0"/>
                        <a:t> lämmin fiilis ja kannustaa ihmisiä vierailemaan liikkeessä</a:t>
                      </a:r>
                    </a:p>
                  </a:txBody>
                  <a:tcPr marL="121920" marR="121920" marT="60960" marB="60960">
                    <a:solidFill>
                      <a:srgbClr val="FBCBEE"/>
                    </a:solidFill>
                  </a:tcPr>
                </a:tc>
                <a:tc>
                  <a:txBody>
                    <a:bodyPr/>
                    <a:lstStyle/>
                    <a:p>
                      <a:r>
                        <a:rPr lang="fi-FI" sz="1600" dirty="0"/>
                        <a:t>+55 vuotiaat eläke ikää </a:t>
                      </a:r>
                      <a:r>
                        <a:rPr lang="fi-FI" sz="1600" dirty="0" err="1"/>
                        <a:t>lähestyät</a:t>
                      </a:r>
                      <a:r>
                        <a:rPr lang="fi-FI" sz="1600" dirty="0"/>
                        <a:t>/ eläkeläiset</a:t>
                      </a:r>
                    </a:p>
                  </a:txBody>
                  <a:tcPr marL="121920" marR="121920" marT="60960" marB="60960">
                    <a:solidFill>
                      <a:srgbClr val="FBCBEE"/>
                    </a:solidFill>
                  </a:tcPr>
                </a:tc>
                <a:tc>
                  <a:txBody>
                    <a:bodyPr/>
                    <a:lstStyle/>
                    <a:p>
                      <a:r>
                        <a:rPr lang="fi-FI" sz="1600" dirty="0"/>
                        <a:t>Nostaa profiilivierailut 40000- 100 000  ja päätavoite että viikossa menisi 250 takkia</a:t>
                      </a:r>
                    </a:p>
                  </a:txBody>
                  <a:tcPr marL="121920" marR="121920" marT="60960" marB="60960">
                    <a:solidFill>
                      <a:srgbClr val="FBCBEE"/>
                    </a:solidFill>
                  </a:tcPr>
                </a:tc>
                <a:tc>
                  <a:txBody>
                    <a:bodyPr/>
                    <a:lstStyle/>
                    <a:p>
                      <a:r>
                        <a:rPr lang="fi-FI" sz="1600" dirty="0"/>
                        <a:t>Facebook analytiikka ja raportit </a:t>
                      </a:r>
                      <a:r>
                        <a:rPr lang="fi-FI" sz="1600" dirty="0" err="1"/>
                        <a:t>meinikö</a:t>
                      </a:r>
                      <a:r>
                        <a:rPr lang="fi-FI" sz="1600" dirty="0"/>
                        <a:t> takkeja 250</a:t>
                      </a:r>
                    </a:p>
                  </a:txBody>
                  <a:tcPr marL="121920" marR="121920" marT="60960" marB="60960">
                    <a:solidFill>
                      <a:srgbClr val="FBCBEE"/>
                    </a:solidFill>
                  </a:tcPr>
                </a:tc>
                <a:extLst>
                  <a:ext uri="{0D108BD9-81ED-4DB2-BD59-A6C34878D82A}">
                    <a16:rowId xmlns:a16="http://schemas.microsoft.com/office/drawing/2014/main" val="10001"/>
                  </a:ext>
                </a:extLst>
              </a:tr>
              <a:tr h="1449790">
                <a:tc>
                  <a:txBody>
                    <a:bodyPr/>
                    <a:lstStyle/>
                    <a:p>
                      <a:r>
                        <a:rPr lang="fi-FI" sz="1600" dirty="0"/>
                        <a:t>INSTAGRAM</a:t>
                      </a:r>
                    </a:p>
                  </a:txBody>
                  <a:tcPr marL="121920" marR="121920" marT="60960" marB="60960">
                    <a:solidFill>
                      <a:srgbClr val="FBCBEE"/>
                    </a:solidFill>
                  </a:tcPr>
                </a:tc>
                <a:tc>
                  <a:txBody>
                    <a:bodyPr/>
                    <a:lstStyle/>
                    <a:p>
                      <a:r>
                        <a:rPr lang="fi-FI" sz="1600" dirty="0"/>
                        <a:t>Inspiroida heitä tulemaan muodikkaiden ja edullisten takkien perässä ostoksille. Tarjota kevyttä sisältöä.</a:t>
                      </a:r>
                    </a:p>
                  </a:txBody>
                  <a:tcPr marL="121920" marR="121920" marT="60960" marB="60960">
                    <a:solidFill>
                      <a:srgbClr val="FBCBEE"/>
                    </a:solidFill>
                  </a:tcPr>
                </a:tc>
                <a:tc>
                  <a:txBody>
                    <a:bodyPr/>
                    <a:lstStyle/>
                    <a:p>
                      <a:r>
                        <a:rPr lang="fi-FI" sz="1600" dirty="0"/>
                        <a:t>25-45v jotka haluaa löytää edullisia, mutta muodikkaita vaatteita.</a:t>
                      </a:r>
                    </a:p>
                  </a:txBody>
                  <a:tcPr marL="121920" marR="121920" marT="60960" marB="60960">
                    <a:solidFill>
                      <a:srgbClr val="FBCBEE"/>
                    </a:solidFill>
                  </a:tcPr>
                </a:tc>
                <a:tc>
                  <a:txBody>
                    <a:bodyPr/>
                    <a:lstStyle/>
                    <a:p>
                      <a:r>
                        <a:rPr lang="fi-FI" sz="1600" dirty="0"/>
                        <a:t>Nostaa 30pv katselumäärä kymmenellä </a:t>
                      </a:r>
                      <a:r>
                        <a:rPr lang="fi-FI" sz="1600" dirty="0" err="1"/>
                        <a:t>tuhanella</a:t>
                      </a:r>
                      <a:r>
                        <a:rPr lang="fi-FI" sz="1600" dirty="0"/>
                        <a:t> 10 000-20 000</a:t>
                      </a:r>
                    </a:p>
                    <a:p>
                      <a:r>
                        <a:rPr lang="fi-FI" sz="1600" dirty="0"/>
                        <a:t>Päätavoite 250 takkia viikossa</a:t>
                      </a:r>
                    </a:p>
                  </a:txBody>
                  <a:tcPr marL="121920" marR="121920" marT="60960" marB="60960">
                    <a:solidFill>
                      <a:srgbClr val="FBCBEE"/>
                    </a:solidFill>
                  </a:tcPr>
                </a:tc>
                <a:tc>
                  <a:txBody>
                    <a:bodyPr/>
                    <a:lstStyle/>
                    <a:p>
                      <a:r>
                        <a:rPr lang="fi-FI" sz="1600" dirty="0"/>
                        <a:t>Analytiikka ja raportit</a:t>
                      </a:r>
                    </a:p>
                  </a:txBody>
                  <a:tcPr marL="121920" marR="121920" marT="60960" marB="60960">
                    <a:solidFill>
                      <a:srgbClr val="FBCBEE"/>
                    </a:solidFill>
                  </a:tcPr>
                </a:tc>
                <a:extLst>
                  <a:ext uri="{0D108BD9-81ED-4DB2-BD59-A6C34878D82A}">
                    <a16:rowId xmlns:a16="http://schemas.microsoft.com/office/drawing/2014/main" val="10002"/>
                  </a:ext>
                </a:extLst>
              </a:tr>
              <a:tr h="1449790">
                <a:tc>
                  <a:txBody>
                    <a:bodyPr/>
                    <a:lstStyle/>
                    <a:p>
                      <a:r>
                        <a:rPr lang="fi-FI" sz="1600" dirty="0"/>
                        <a:t>TIKTOK</a:t>
                      </a:r>
                    </a:p>
                  </a:txBody>
                  <a:tcPr marL="121920" marR="121920" marT="60960" marB="60960">
                    <a:solidFill>
                      <a:srgbClr val="FBCBEE"/>
                    </a:solidFill>
                  </a:tcPr>
                </a:tc>
                <a:tc>
                  <a:txBody>
                    <a:bodyPr/>
                    <a:lstStyle/>
                    <a:p>
                      <a:r>
                        <a:rPr lang="fi-FI" sz="1600" dirty="0"/>
                        <a:t>Lisätä tietoisuutta ja näkyvyyttä. Tehtävä on saada nuoret aikuiset ymmärtämään että outlet house </a:t>
                      </a:r>
                      <a:r>
                        <a:rPr lang="fi-FI" sz="1600" dirty="0" err="1"/>
                        <a:t>seinäjoella</a:t>
                      </a:r>
                      <a:r>
                        <a:rPr lang="fi-FI" sz="1600" dirty="0"/>
                        <a:t> on paljon takkeja heille eikä vain keski-</a:t>
                      </a:r>
                      <a:r>
                        <a:rPr lang="fi-FI" sz="1600" dirty="0" err="1"/>
                        <a:t>ikästä</a:t>
                      </a:r>
                      <a:r>
                        <a:rPr lang="fi-FI" sz="1600" dirty="0"/>
                        <a:t> </a:t>
                      </a:r>
                      <a:r>
                        <a:rPr lang="fi-FI" sz="1600" dirty="0" err="1"/>
                        <a:t>vanhemalle</a:t>
                      </a:r>
                      <a:r>
                        <a:rPr lang="fi-FI" sz="1600"/>
                        <a:t>.</a:t>
                      </a:r>
                      <a:endParaRPr lang="fi-FI" sz="1600" dirty="0"/>
                    </a:p>
                  </a:txBody>
                  <a:tcPr marL="121920" marR="121920" marT="60960" marB="60960">
                    <a:solidFill>
                      <a:srgbClr val="FBCBEE"/>
                    </a:solidFill>
                  </a:tcPr>
                </a:tc>
                <a:tc>
                  <a:txBody>
                    <a:bodyPr/>
                    <a:lstStyle/>
                    <a:p>
                      <a:r>
                        <a:rPr lang="fi-FI" sz="1600" dirty="0"/>
                        <a:t>Nuoret naiset, jotka arvostaa helposti lähestyttävää ja viihdyttävää sisältöä.</a:t>
                      </a:r>
                    </a:p>
                  </a:txBody>
                  <a:tcPr marL="121920" marR="121920" marT="60960" marB="60960">
                    <a:solidFill>
                      <a:srgbClr val="FBCBEE"/>
                    </a:solidFill>
                  </a:tcPr>
                </a:tc>
                <a:tc>
                  <a:txBody>
                    <a:bodyPr/>
                    <a:lstStyle/>
                    <a:p>
                      <a:r>
                        <a:rPr lang="fi-FI" sz="1600" dirty="0"/>
                        <a:t>Nostaa seuraaja määrä 300 ja lisätä takkimyyntiä viikossa 250</a:t>
                      </a:r>
                    </a:p>
                  </a:txBody>
                  <a:tcPr marL="121920" marR="121920" marT="60960" marB="60960">
                    <a:solidFill>
                      <a:srgbClr val="FBCBEE"/>
                    </a:solidFill>
                  </a:tcPr>
                </a:tc>
                <a:tc>
                  <a:txBody>
                    <a:bodyPr/>
                    <a:lstStyle/>
                    <a:p>
                      <a:r>
                        <a:rPr lang="fi-FI" sz="1600" dirty="0"/>
                        <a:t>Seuraajamäärä analytiikka ja raportit</a:t>
                      </a:r>
                    </a:p>
                  </a:txBody>
                  <a:tcPr marL="121920" marR="121920" marT="60960" marB="60960">
                    <a:solidFill>
                      <a:srgbClr val="FBCBEE"/>
                    </a:solidFill>
                  </a:tcPr>
                </a:tc>
                <a:extLst>
                  <a:ext uri="{0D108BD9-81ED-4DB2-BD59-A6C34878D82A}">
                    <a16:rowId xmlns:a16="http://schemas.microsoft.com/office/drawing/2014/main" val="10003"/>
                  </a:ext>
                </a:extLst>
              </a:tr>
            </a:tbl>
          </a:graphicData>
        </a:graphic>
      </p:graphicFrame>
      <p:sp>
        <p:nvSpPr>
          <p:cNvPr id="3" name="Dian numeron paikkamerkki 2"/>
          <p:cNvSpPr>
            <a:spLocks noGrp="1"/>
          </p:cNvSpPr>
          <p:nvPr>
            <p:ph type="sldNum" sz="quarter" idx="12"/>
          </p:nvPr>
        </p:nvSpPr>
        <p:spPr/>
        <p:txBody>
          <a:bodyPr/>
          <a:lstStyle/>
          <a:p>
            <a:fld id="{6D22F896-40B5-4ADD-8801-0D06FADFA095}" type="slidenum">
              <a:rPr lang="en-US" smtClean="0"/>
              <a:t>12</a:t>
            </a:fld>
            <a:endParaRPr lang="en-US"/>
          </a:p>
        </p:txBody>
      </p:sp>
    </p:spTree>
    <p:extLst>
      <p:ext uri="{BB962C8B-B14F-4D97-AF65-F5344CB8AC3E}">
        <p14:creationId xmlns:p14="http://schemas.microsoft.com/office/powerpoint/2010/main" val="1010187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Sisällön paikkamerkki 7">
            <a:extLst>
              <a:ext uri="{FF2B5EF4-FFF2-40B4-BE49-F238E27FC236}">
                <a16:creationId xmlns:a16="http://schemas.microsoft.com/office/drawing/2014/main" id="{D5974D1C-3003-FCD3-7BE7-8314FE4144A8}"/>
              </a:ext>
            </a:extLst>
          </p:cNvPr>
          <p:cNvGraphicFramePr>
            <a:graphicFrameLocks noGrp="1"/>
          </p:cNvGraphicFramePr>
          <p:nvPr>
            <p:ph idx="1"/>
            <p:extLst>
              <p:ext uri="{D42A27DB-BD31-4B8C-83A1-F6EECF244321}">
                <p14:modId xmlns:p14="http://schemas.microsoft.com/office/powerpoint/2010/main" val="4194729263"/>
              </p:ext>
            </p:extLst>
          </p:nvPr>
        </p:nvGraphicFramePr>
        <p:xfrm>
          <a:off x="838200" y="114301"/>
          <a:ext cx="10260330" cy="6263640"/>
        </p:xfrm>
        <a:graphic>
          <a:graphicData uri="http://schemas.openxmlformats.org/drawingml/2006/table">
            <a:tbl>
              <a:tblPr firstRow="1" bandRow="1">
                <a:tableStyleId>{5C22544A-7EE6-4342-B048-85BDC9FD1C3A}</a:tableStyleId>
              </a:tblPr>
              <a:tblGrid>
                <a:gridCol w="2052066">
                  <a:extLst>
                    <a:ext uri="{9D8B030D-6E8A-4147-A177-3AD203B41FA5}">
                      <a16:colId xmlns:a16="http://schemas.microsoft.com/office/drawing/2014/main" val="2839466726"/>
                    </a:ext>
                  </a:extLst>
                </a:gridCol>
                <a:gridCol w="2052066">
                  <a:extLst>
                    <a:ext uri="{9D8B030D-6E8A-4147-A177-3AD203B41FA5}">
                      <a16:colId xmlns:a16="http://schemas.microsoft.com/office/drawing/2014/main" val="3042778146"/>
                    </a:ext>
                  </a:extLst>
                </a:gridCol>
                <a:gridCol w="2052066">
                  <a:extLst>
                    <a:ext uri="{9D8B030D-6E8A-4147-A177-3AD203B41FA5}">
                      <a16:colId xmlns:a16="http://schemas.microsoft.com/office/drawing/2014/main" val="4004876304"/>
                    </a:ext>
                  </a:extLst>
                </a:gridCol>
                <a:gridCol w="2052066">
                  <a:extLst>
                    <a:ext uri="{9D8B030D-6E8A-4147-A177-3AD203B41FA5}">
                      <a16:colId xmlns:a16="http://schemas.microsoft.com/office/drawing/2014/main" val="329832019"/>
                    </a:ext>
                  </a:extLst>
                </a:gridCol>
                <a:gridCol w="2052066">
                  <a:extLst>
                    <a:ext uri="{9D8B030D-6E8A-4147-A177-3AD203B41FA5}">
                      <a16:colId xmlns:a16="http://schemas.microsoft.com/office/drawing/2014/main" val="1709435119"/>
                    </a:ext>
                  </a:extLst>
                </a:gridCol>
              </a:tblGrid>
              <a:tr h="3276365">
                <a:tc>
                  <a:txBody>
                    <a:bodyPr/>
                    <a:lstStyle/>
                    <a:p>
                      <a:r>
                        <a:rPr lang="fi-FI" b="0" dirty="0" err="1">
                          <a:solidFill>
                            <a:schemeClr val="tx1"/>
                          </a:solidFill>
                        </a:rPr>
                        <a:t>Tiktok</a:t>
                      </a:r>
                      <a:r>
                        <a:rPr lang="fi-FI" b="0" dirty="0">
                          <a:solidFill>
                            <a:schemeClr val="tx1"/>
                          </a:solidFill>
                        </a:rPr>
                        <a:t> livet</a:t>
                      </a:r>
                    </a:p>
                  </a:txBody>
                  <a:tcPr>
                    <a:lnR w="76200" cap="flat" cmpd="sng" algn="ctr">
                      <a:solidFill>
                        <a:schemeClr val="tx2"/>
                      </a:solidFill>
                      <a:prstDash val="solid"/>
                      <a:round/>
                      <a:headEnd type="none" w="med" len="med"/>
                      <a:tailEnd type="none" w="med" len="med"/>
                    </a:lnR>
                    <a:lnB w="76200" cap="flat" cmpd="sng" algn="ctr">
                      <a:solidFill>
                        <a:schemeClr val="tx2"/>
                      </a:solidFill>
                      <a:prstDash val="solid"/>
                      <a:round/>
                      <a:headEnd type="none" w="med" len="med"/>
                      <a:tailEnd type="none" w="med" len="med"/>
                    </a:lnB>
                    <a:solidFill>
                      <a:srgbClr val="FBCBEE"/>
                    </a:solidFill>
                  </a:tcPr>
                </a:tc>
                <a:tc>
                  <a:txBody>
                    <a:bodyPr/>
                    <a:lstStyle/>
                    <a:p>
                      <a:r>
                        <a:rPr lang="fi-FI" b="0" dirty="0">
                          <a:solidFill>
                            <a:schemeClr val="tx1"/>
                          </a:solidFill>
                        </a:rPr>
                        <a:t>Lisätä </a:t>
                      </a:r>
                      <a:r>
                        <a:rPr lang="fi-FI" b="0" dirty="0" err="1">
                          <a:solidFill>
                            <a:schemeClr val="tx1"/>
                          </a:solidFill>
                        </a:rPr>
                        <a:t>näkyvyttä</a:t>
                      </a:r>
                      <a:r>
                        <a:rPr lang="fi-FI" b="0" dirty="0">
                          <a:solidFill>
                            <a:schemeClr val="tx1"/>
                          </a:solidFill>
                        </a:rPr>
                        <a:t> </a:t>
                      </a:r>
                      <a:r>
                        <a:rPr lang="fi-FI" b="0" dirty="0" err="1">
                          <a:solidFill>
                            <a:schemeClr val="tx1"/>
                          </a:solidFill>
                        </a:rPr>
                        <a:t>liikkestä</a:t>
                      </a:r>
                      <a:r>
                        <a:rPr lang="fi-FI" b="0" dirty="0">
                          <a:solidFill>
                            <a:schemeClr val="tx1"/>
                          </a:solidFill>
                        </a:rPr>
                        <a:t> ympäri suomen ja mahdollistaa osto ympäri suomea.</a:t>
                      </a:r>
                    </a:p>
                  </a:txBody>
                  <a:tcPr>
                    <a:lnL w="76200" cap="flat" cmpd="sng" algn="ctr">
                      <a:solidFill>
                        <a:schemeClr val="tx2"/>
                      </a:solidFill>
                      <a:prstDash val="solid"/>
                      <a:round/>
                      <a:headEnd type="none" w="med" len="med"/>
                      <a:tailEnd type="none" w="med" len="med"/>
                    </a:lnL>
                    <a:lnR w="76200" cap="flat" cmpd="sng" algn="ctr">
                      <a:solidFill>
                        <a:schemeClr val="tx2"/>
                      </a:solidFill>
                      <a:prstDash val="solid"/>
                      <a:round/>
                      <a:headEnd type="none" w="med" len="med"/>
                      <a:tailEnd type="none" w="med" len="med"/>
                    </a:lnR>
                    <a:lnB w="76200" cap="flat" cmpd="sng" algn="ctr">
                      <a:solidFill>
                        <a:schemeClr val="tx2"/>
                      </a:solidFill>
                      <a:prstDash val="solid"/>
                      <a:round/>
                      <a:headEnd type="none" w="med" len="med"/>
                      <a:tailEnd type="none" w="med" len="med"/>
                    </a:lnB>
                    <a:solidFill>
                      <a:srgbClr val="FBCBEE"/>
                    </a:solidFill>
                  </a:tcPr>
                </a:tc>
                <a:tc>
                  <a:txBody>
                    <a:bodyPr/>
                    <a:lstStyle/>
                    <a:p>
                      <a:r>
                        <a:rPr lang="fi-FI" b="0" dirty="0">
                          <a:solidFill>
                            <a:schemeClr val="tx1"/>
                          </a:solidFill>
                        </a:rPr>
                        <a:t>Kohderyhmä 25v-45v. </a:t>
                      </a:r>
                      <a:r>
                        <a:rPr lang="fi-FI" b="0" dirty="0" err="1">
                          <a:solidFill>
                            <a:schemeClr val="tx1"/>
                          </a:solidFill>
                        </a:rPr>
                        <a:t>Ep</a:t>
                      </a:r>
                      <a:r>
                        <a:rPr lang="fi-FI" b="0" dirty="0">
                          <a:solidFill>
                            <a:schemeClr val="tx1"/>
                          </a:solidFill>
                        </a:rPr>
                        <a:t> alueen ulkopuolella</a:t>
                      </a:r>
                    </a:p>
                    <a:p>
                      <a:r>
                        <a:rPr lang="fi-FI" b="0" dirty="0">
                          <a:solidFill>
                            <a:schemeClr val="tx1"/>
                          </a:solidFill>
                        </a:rPr>
                        <a:t> He arvostavat vuorovaikutusta, suoria suosituksia ja mahdollisuutta kysyä kysymyksiä tai kommentoida ostettavia tuotteita liven aikana.</a:t>
                      </a:r>
                    </a:p>
                  </a:txBody>
                  <a:tcPr>
                    <a:lnL w="76200" cap="flat" cmpd="sng" algn="ctr">
                      <a:solidFill>
                        <a:schemeClr val="tx2"/>
                      </a:solidFill>
                      <a:prstDash val="solid"/>
                      <a:round/>
                      <a:headEnd type="none" w="med" len="med"/>
                      <a:tailEnd type="none" w="med" len="med"/>
                    </a:lnL>
                    <a:lnR w="76200" cap="flat" cmpd="sng" algn="ctr">
                      <a:solidFill>
                        <a:schemeClr val="tx1"/>
                      </a:solidFill>
                      <a:prstDash val="solid"/>
                      <a:round/>
                      <a:headEnd type="none" w="med" len="med"/>
                      <a:tailEnd type="none" w="med" len="med"/>
                    </a:lnR>
                    <a:lnB w="76200" cap="flat" cmpd="sng" algn="ctr">
                      <a:solidFill>
                        <a:schemeClr val="tx2"/>
                      </a:solidFill>
                      <a:prstDash val="solid"/>
                      <a:round/>
                      <a:headEnd type="none" w="med" len="med"/>
                      <a:tailEnd type="none" w="med" len="med"/>
                    </a:lnB>
                    <a:solidFill>
                      <a:srgbClr val="FBCBEE"/>
                    </a:solidFill>
                  </a:tcPr>
                </a:tc>
                <a:tc>
                  <a:txBody>
                    <a:bodyPr/>
                    <a:lstStyle/>
                    <a:p>
                      <a:r>
                        <a:rPr lang="fi-FI" b="0" dirty="0">
                          <a:solidFill>
                            <a:schemeClr val="tx1"/>
                          </a:solidFill>
                        </a:rPr>
                        <a:t>Saada myytyä 15 takkia livessä ja saada näkyvyyttä</a:t>
                      </a:r>
                    </a:p>
                  </a:txBody>
                  <a:tcPr>
                    <a:lnL w="76200" cap="flat" cmpd="sng" algn="ctr">
                      <a:solidFill>
                        <a:schemeClr val="tx1"/>
                      </a:solidFill>
                      <a:prstDash val="solid"/>
                      <a:round/>
                      <a:headEnd type="none" w="med" len="med"/>
                      <a:tailEnd type="none" w="med" len="med"/>
                    </a:lnL>
                    <a:lnR w="76200" cap="flat" cmpd="sng" algn="ctr">
                      <a:solidFill>
                        <a:schemeClr val="tx2"/>
                      </a:solidFill>
                      <a:prstDash val="solid"/>
                      <a:round/>
                      <a:headEnd type="none" w="med" len="med"/>
                      <a:tailEnd type="none" w="med" len="med"/>
                    </a:lnR>
                    <a:lnB w="76200" cap="flat" cmpd="sng" algn="ctr">
                      <a:solidFill>
                        <a:schemeClr val="tx2"/>
                      </a:solidFill>
                      <a:prstDash val="solid"/>
                      <a:round/>
                      <a:headEnd type="none" w="med" len="med"/>
                      <a:tailEnd type="none" w="med" len="med"/>
                    </a:lnB>
                    <a:solidFill>
                      <a:srgbClr val="FBCBEE"/>
                    </a:solidFill>
                  </a:tcPr>
                </a:tc>
                <a:tc>
                  <a:txBody>
                    <a:bodyPr/>
                    <a:lstStyle/>
                    <a:p>
                      <a:r>
                        <a:rPr lang="fi-FI" b="0" dirty="0">
                          <a:solidFill>
                            <a:schemeClr val="tx1"/>
                          </a:solidFill>
                        </a:rPr>
                        <a:t>Raportit</a:t>
                      </a:r>
                    </a:p>
                  </a:txBody>
                  <a:tcPr>
                    <a:lnL w="76200" cap="flat" cmpd="sng" algn="ctr">
                      <a:solidFill>
                        <a:schemeClr val="tx2"/>
                      </a:solidFill>
                      <a:prstDash val="solid"/>
                      <a:round/>
                      <a:headEnd type="none" w="med" len="med"/>
                      <a:tailEnd type="none" w="med" len="med"/>
                    </a:lnL>
                    <a:lnB w="76200" cap="flat" cmpd="sng" algn="ctr">
                      <a:solidFill>
                        <a:schemeClr val="tx2"/>
                      </a:solidFill>
                      <a:prstDash val="solid"/>
                      <a:round/>
                      <a:headEnd type="none" w="med" len="med"/>
                      <a:tailEnd type="none" w="med" len="med"/>
                    </a:lnB>
                    <a:solidFill>
                      <a:srgbClr val="FBCBEE"/>
                    </a:solidFill>
                  </a:tcPr>
                </a:tc>
                <a:extLst>
                  <a:ext uri="{0D108BD9-81ED-4DB2-BD59-A6C34878D82A}">
                    <a16:rowId xmlns:a16="http://schemas.microsoft.com/office/drawing/2014/main" val="2825113328"/>
                  </a:ext>
                </a:extLst>
              </a:tr>
              <a:tr h="2987275">
                <a:tc>
                  <a:txBody>
                    <a:bodyPr/>
                    <a:lstStyle/>
                    <a:p>
                      <a:r>
                        <a:rPr lang="fi-FI" dirty="0"/>
                        <a:t>Vaikuttaja markkinointi</a:t>
                      </a:r>
                    </a:p>
                  </a:txBody>
                  <a:tcPr>
                    <a:lnR w="76200" cap="flat" cmpd="sng" algn="ctr">
                      <a:solidFill>
                        <a:schemeClr val="tx2"/>
                      </a:solidFill>
                      <a:prstDash val="solid"/>
                      <a:round/>
                      <a:headEnd type="none" w="med" len="med"/>
                      <a:tailEnd type="none" w="med" len="med"/>
                    </a:lnR>
                    <a:lnT w="76200" cap="flat" cmpd="sng" algn="ctr">
                      <a:solidFill>
                        <a:schemeClr val="tx2"/>
                      </a:solidFill>
                      <a:prstDash val="solid"/>
                      <a:round/>
                      <a:headEnd type="none" w="med" len="med"/>
                      <a:tailEnd type="none" w="med" len="med"/>
                    </a:lnT>
                    <a:solidFill>
                      <a:srgbClr val="FBCBEE"/>
                    </a:solidFill>
                  </a:tcPr>
                </a:tc>
                <a:tc>
                  <a:txBody>
                    <a:bodyPr/>
                    <a:lstStyle/>
                    <a:p>
                      <a:r>
                        <a:rPr lang="fi-FI" dirty="0"/>
                        <a:t>lisätä brändin tunnettavuutta ja kiinnostusta nuorissa aikuisissa. ohjata seuraajia tekemään haluttuja toimenpiteitä eli vierailemaan myymälässä takki-hysteria.</a:t>
                      </a:r>
                    </a:p>
                  </a:txBody>
                  <a:tcPr>
                    <a:lnL w="76200" cap="flat" cmpd="sng" algn="ctr">
                      <a:solidFill>
                        <a:schemeClr val="tx2"/>
                      </a:solidFill>
                      <a:prstDash val="solid"/>
                      <a:round/>
                      <a:headEnd type="none" w="med" len="med"/>
                      <a:tailEnd type="none" w="med" len="med"/>
                    </a:lnL>
                    <a:lnR w="76200" cap="flat" cmpd="sng" algn="ctr">
                      <a:solidFill>
                        <a:schemeClr val="tx2"/>
                      </a:solidFill>
                      <a:prstDash val="solid"/>
                      <a:round/>
                      <a:headEnd type="none" w="med" len="med"/>
                      <a:tailEnd type="none" w="med" len="med"/>
                    </a:lnR>
                    <a:lnT w="76200" cap="flat" cmpd="sng" algn="ctr">
                      <a:solidFill>
                        <a:schemeClr val="tx2"/>
                      </a:solidFill>
                      <a:prstDash val="solid"/>
                      <a:round/>
                      <a:headEnd type="none" w="med" len="med"/>
                      <a:tailEnd type="none" w="med" len="med"/>
                    </a:lnT>
                    <a:solidFill>
                      <a:srgbClr val="FBCBEE"/>
                    </a:solidFill>
                  </a:tcPr>
                </a:tc>
                <a:tc>
                  <a:txBody>
                    <a:bodyPr/>
                    <a:lstStyle/>
                    <a:p>
                      <a:r>
                        <a:rPr lang="fi-FI" dirty="0"/>
                        <a:t>Kohderyhmä nuoret naiset.</a:t>
                      </a:r>
                    </a:p>
                  </a:txBody>
                  <a:tcPr>
                    <a:lnL w="76200" cap="flat" cmpd="sng" algn="ctr">
                      <a:solidFill>
                        <a:schemeClr val="tx2"/>
                      </a:solidFill>
                      <a:prstDash val="solid"/>
                      <a:round/>
                      <a:headEnd type="none" w="med" len="med"/>
                      <a:tailEnd type="none" w="med" len="med"/>
                    </a:lnL>
                    <a:lnR w="76200" cap="flat" cmpd="sng" algn="ctr">
                      <a:solidFill>
                        <a:schemeClr val="tx1"/>
                      </a:solidFill>
                      <a:prstDash val="solid"/>
                      <a:round/>
                      <a:headEnd type="none" w="med" len="med"/>
                      <a:tailEnd type="none" w="med" len="med"/>
                    </a:lnR>
                    <a:lnT w="76200" cap="flat" cmpd="sng" algn="ctr">
                      <a:solidFill>
                        <a:schemeClr val="tx2"/>
                      </a:solidFill>
                      <a:prstDash val="solid"/>
                      <a:round/>
                      <a:headEnd type="none" w="med" len="med"/>
                      <a:tailEnd type="none" w="med" len="med"/>
                    </a:lnT>
                    <a:solidFill>
                      <a:srgbClr val="FBCBEE"/>
                    </a:solidFill>
                  </a:tcPr>
                </a:tc>
                <a:tc>
                  <a:txBody>
                    <a:bodyPr/>
                    <a:lstStyle/>
                    <a:p>
                      <a:r>
                        <a:rPr lang="fi-FI" dirty="0"/>
                        <a:t>Tavoite saada ihmiset tutustumaan ja vierailemaan.</a:t>
                      </a:r>
                    </a:p>
                    <a:p>
                      <a:r>
                        <a:rPr lang="fi-FI" dirty="0"/>
                        <a:t>outlet Housen valikoimaan</a:t>
                      </a:r>
                    </a:p>
                  </a:txBody>
                  <a:tcPr>
                    <a:lnL w="76200" cap="flat" cmpd="sng" algn="ctr">
                      <a:solidFill>
                        <a:schemeClr val="tx1"/>
                      </a:solidFill>
                      <a:prstDash val="solid"/>
                      <a:round/>
                      <a:headEnd type="none" w="med" len="med"/>
                      <a:tailEnd type="none" w="med" len="med"/>
                    </a:lnL>
                    <a:lnR w="76200" cap="flat" cmpd="sng" algn="ctr">
                      <a:solidFill>
                        <a:schemeClr val="tx2"/>
                      </a:solidFill>
                      <a:prstDash val="solid"/>
                      <a:round/>
                      <a:headEnd type="none" w="med" len="med"/>
                      <a:tailEnd type="none" w="med" len="med"/>
                    </a:lnR>
                    <a:lnT w="76200" cap="flat" cmpd="sng" algn="ctr">
                      <a:solidFill>
                        <a:schemeClr val="tx2"/>
                      </a:solidFill>
                      <a:prstDash val="solid"/>
                      <a:round/>
                      <a:headEnd type="none" w="med" len="med"/>
                      <a:tailEnd type="none" w="med" len="med"/>
                    </a:lnT>
                    <a:solidFill>
                      <a:srgbClr val="FBCBEE"/>
                    </a:solidFill>
                  </a:tcPr>
                </a:tc>
                <a:tc>
                  <a:txBody>
                    <a:bodyPr/>
                    <a:lstStyle/>
                    <a:p>
                      <a:r>
                        <a:rPr lang="fi-FI" dirty="0"/>
                        <a:t>Ei ole selkeää mittaria. </a:t>
                      </a:r>
                    </a:p>
                  </a:txBody>
                  <a:tcPr>
                    <a:lnL w="76200" cap="flat" cmpd="sng" algn="ctr">
                      <a:solidFill>
                        <a:schemeClr val="tx2"/>
                      </a:solidFill>
                      <a:prstDash val="solid"/>
                      <a:round/>
                      <a:headEnd type="none" w="med" len="med"/>
                      <a:tailEnd type="none" w="med" len="med"/>
                    </a:lnL>
                    <a:lnT w="76200" cap="flat" cmpd="sng" algn="ctr">
                      <a:solidFill>
                        <a:schemeClr val="tx2"/>
                      </a:solidFill>
                      <a:prstDash val="solid"/>
                      <a:round/>
                      <a:headEnd type="none" w="med" len="med"/>
                      <a:tailEnd type="none" w="med" len="med"/>
                    </a:lnT>
                    <a:solidFill>
                      <a:srgbClr val="FBCBEE"/>
                    </a:solidFill>
                  </a:tcPr>
                </a:tc>
                <a:extLst>
                  <a:ext uri="{0D108BD9-81ED-4DB2-BD59-A6C34878D82A}">
                    <a16:rowId xmlns:a16="http://schemas.microsoft.com/office/drawing/2014/main" val="3821486910"/>
                  </a:ext>
                </a:extLst>
              </a:tr>
            </a:tbl>
          </a:graphicData>
        </a:graphic>
      </p:graphicFrame>
    </p:spTree>
    <p:extLst>
      <p:ext uri="{BB962C8B-B14F-4D97-AF65-F5344CB8AC3E}">
        <p14:creationId xmlns:p14="http://schemas.microsoft.com/office/powerpoint/2010/main" val="2283100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36600" y="-32033"/>
            <a:ext cx="10515600" cy="1325563"/>
          </a:xfrm>
        </p:spPr>
        <p:txBody>
          <a:bodyPr/>
          <a:lstStyle/>
          <a:p>
            <a:r>
              <a:rPr lang="fi-FI" dirty="0"/>
              <a:t>Mainosten julkaisusuunnitelma </a:t>
            </a:r>
          </a:p>
        </p:txBody>
      </p:sp>
      <p:graphicFrame>
        <p:nvGraphicFramePr>
          <p:cNvPr id="5" name="Taulukko 5">
            <a:extLst>
              <a:ext uri="{FF2B5EF4-FFF2-40B4-BE49-F238E27FC236}">
                <a16:creationId xmlns:a16="http://schemas.microsoft.com/office/drawing/2014/main" id="{ED2D6CB6-2D41-6F39-52EC-06E31A23A9D5}"/>
              </a:ext>
            </a:extLst>
          </p:cNvPr>
          <p:cNvGraphicFramePr>
            <a:graphicFrameLocks noGrp="1"/>
          </p:cNvGraphicFramePr>
          <p:nvPr>
            <p:ph idx="1"/>
            <p:extLst>
              <p:ext uri="{D42A27DB-BD31-4B8C-83A1-F6EECF244321}">
                <p14:modId xmlns:p14="http://schemas.microsoft.com/office/powerpoint/2010/main" val="3419828067"/>
              </p:ext>
            </p:extLst>
          </p:nvPr>
        </p:nvGraphicFramePr>
        <p:xfrm>
          <a:off x="736600" y="1071480"/>
          <a:ext cx="11096396" cy="5699760"/>
        </p:xfrm>
        <a:graphic>
          <a:graphicData uri="http://schemas.openxmlformats.org/drawingml/2006/table">
            <a:tbl>
              <a:tblPr firstRow="1" bandRow="1">
                <a:tableStyleId>{1E171933-4619-4E11-9A3F-F7608DF75F80}</a:tableStyleId>
              </a:tblPr>
              <a:tblGrid>
                <a:gridCol w="1041400">
                  <a:extLst>
                    <a:ext uri="{9D8B030D-6E8A-4147-A177-3AD203B41FA5}">
                      <a16:colId xmlns:a16="http://schemas.microsoft.com/office/drawing/2014/main" val="3880674777"/>
                    </a:ext>
                  </a:extLst>
                </a:gridCol>
                <a:gridCol w="2697214">
                  <a:extLst>
                    <a:ext uri="{9D8B030D-6E8A-4147-A177-3AD203B41FA5}">
                      <a16:colId xmlns:a16="http://schemas.microsoft.com/office/drawing/2014/main" val="2518557664"/>
                    </a:ext>
                  </a:extLst>
                </a:gridCol>
                <a:gridCol w="7357782">
                  <a:extLst>
                    <a:ext uri="{9D8B030D-6E8A-4147-A177-3AD203B41FA5}">
                      <a16:colId xmlns:a16="http://schemas.microsoft.com/office/drawing/2014/main" val="641766188"/>
                    </a:ext>
                  </a:extLst>
                </a:gridCol>
              </a:tblGrid>
              <a:tr h="370840">
                <a:tc>
                  <a:txBody>
                    <a:bodyPr/>
                    <a:lstStyle/>
                    <a:p>
                      <a:endParaRPr lang="fi-FI"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tc>
                  <a:txBody>
                    <a:bodyPr/>
                    <a:lstStyle/>
                    <a:p>
                      <a:r>
                        <a:rPr lang="fi-FI" dirty="0"/>
                        <a:t>Päivämäärä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tc>
                  <a:txBody>
                    <a:bodyPr/>
                    <a:lstStyle/>
                    <a:p>
                      <a:r>
                        <a:rPr lang="fi-FI" dirty="0"/>
                        <a:t>Mainoksen idea (millainen kuva ja millainen teksti)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extLst>
                  <a:ext uri="{0D108BD9-81ED-4DB2-BD59-A6C34878D82A}">
                    <a16:rowId xmlns:a16="http://schemas.microsoft.com/office/drawing/2014/main" val="539408599"/>
                  </a:ext>
                </a:extLst>
              </a:tr>
              <a:tr h="370840">
                <a:tc>
                  <a:txBody>
                    <a:bodyPr/>
                    <a:lstStyle/>
                    <a:p>
                      <a:r>
                        <a:rPr lang="fi-FI"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13.10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Stailataan takkihysteria 20€ takki </a:t>
                      </a:r>
                      <a:r>
                        <a:rPr lang="fi-FI" dirty="0" err="1"/>
                        <a:t>tt</a:t>
                      </a:r>
                      <a:r>
                        <a:rPr lang="fi-FI" dirty="0"/>
                        <a:t>. Teksti stailataan asu 20€ takin ympärille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4228167469"/>
                  </a:ext>
                </a:extLst>
              </a:tr>
              <a:tr h="370840">
                <a:tc>
                  <a:txBody>
                    <a:bodyPr/>
                    <a:lstStyle/>
                    <a:p>
                      <a:r>
                        <a:rPr lang="fi-FI"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14.10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Ig</a:t>
                      </a:r>
                      <a:r>
                        <a:rPr lang="fi-FI" dirty="0"/>
                        <a:t> kumpi takki stoori ja äänestys laatikko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342052007"/>
                  </a:ext>
                </a:extLst>
              </a:tr>
              <a:tr h="370840">
                <a:tc>
                  <a:txBody>
                    <a:bodyPr/>
                    <a:lstStyle/>
                    <a:p>
                      <a:r>
                        <a:rPr lang="fi-FI"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15.10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Fb</a:t>
                      </a:r>
                      <a:r>
                        <a:rPr lang="fi-FI" dirty="0"/>
                        <a:t> upeat takit arkeen esittely video. Teksti esittely upeat takit arkeen +aukioloajat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3544714114"/>
                  </a:ext>
                </a:extLst>
              </a:tr>
              <a:tr h="370840">
                <a:tc>
                  <a:txBody>
                    <a:bodyPr/>
                    <a:lstStyle/>
                    <a:p>
                      <a:r>
                        <a:rPr lang="fi-FI"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15.10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LIVE MYYNTI, JOSSA ESITTELYSSÄ SYYSTAKIT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193248460"/>
                  </a:ext>
                </a:extLst>
              </a:tr>
              <a:tr h="370840">
                <a:tc>
                  <a:txBody>
                    <a:bodyPr/>
                    <a:lstStyle/>
                    <a:p>
                      <a:r>
                        <a:rPr lang="fi-FI"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16.10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Ig</a:t>
                      </a:r>
                      <a:r>
                        <a:rPr lang="fi-FI" dirty="0"/>
                        <a:t> </a:t>
                      </a:r>
                      <a:r>
                        <a:rPr lang="fi-FI" dirty="0" err="1"/>
                        <a:t>Canva</a:t>
                      </a:r>
                      <a:r>
                        <a:rPr lang="fi-FI" dirty="0"/>
                        <a:t> viisi löytöä </a:t>
                      </a:r>
                      <a:r>
                        <a:rPr lang="fi-FI" dirty="0" err="1"/>
                        <a:t>viikkon+hinnat</a:t>
                      </a:r>
                      <a:r>
                        <a:rPr lang="fi-FI" dirty="0"/>
                        <a:t>. Upeita löytöjä </a:t>
                      </a:r>
                      <a:r>
                        <a:rPr lang="fi-FI" dirty="0" err="1"/>
                        <a:t>edullisesti+aukioloajat</a:t>
                      </a:r>
                      <a:endParaRPr lang="fi-FI"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93690511"/>
                  </a:ext>
                </a:extLst>
              </a:tr>
              <a:tr h="370840">
                <a:tc>
                  <a:txBody>
                    <a:bodyPr/>
                    <a:lstStyle/>
                    <a:p>
                      <a:r>
                        <a:rPr lang="fi-FI" dirty="0"/>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17.10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Tt</a:t>
                      </a:r>
                      <a:r>
                        <a:rPr lang="fi-FI" dirty="0"/>
                        <a:t> ”haluan vaihtaa takin, mutta vaihtuukin poikaystävä” huumori video. Teksti ihanaa </a:t>
                      </a:r>
                      <a:r>
                        <a:rPr lang="fi-FI" dirty="0" err="1"/>
                        <a:t>vklp</a:t>
                      </a:r>
                      <a:r>
                        <a:rPr lang="fi-FI" dirty="0"/>
                        <a:t> ja tervetuloa takki hysteria ostoksille.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717496735"/>
                  </a:ext>
                </a:extLst>
              </a:tr>
              <a:tr h="370840">
                <a:tc>
                  <a:txBody>
                    <a:bodyPr/>
                    <a:lstStyle/>
                    <a:p>
                      <a:r>
                        <a:rPr lang="fi-FI" dirty="0"/>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20.10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Ekat pakkaset saapunut </a:t>
                      </a:r>
                      <a:r>
                        <a:rPr lang="fi-FI" dirty="0" err="1"/>
                        <a:t>fb</a:t>
                      </a:r>
                      <a:r>
                        <a:rPr lang="fi-FI" dirty="0"/>
                        <a:t> video, jossa pyörähdetään. Teksti.</a:t>
                      </a:r>
                    </a:p>
                    <a:p>
                      <a:r>
                        <a:rPr lang="fi-FI" dirty="0"/>
                        <a:t>Ensimmäiset pakkaset on saapunut. Outletista tyylikkäät takit tulevaan talveen. Tervetuloa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2728681372"/>
                  </a:ext>
                </a:extLst>
              </a:tr>
              <a:tr h="370840">
                <a:tc>
                  <a:txBody>
                    <a:bodyPr/>
                    <a:lstStyle/>
                    <a:p>
                      <a:r>
                        <a:rPr lang="fi-FI" dirty="0"/>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21.10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Info video liveistä KAIKKIIN SOMEIHIN!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4244082612"/>
                  </a:ext>
                </a:extLst>
              </a:tr>
              <a:tr h="370840">
                <a:tc>
                  <a:txBody>
                    <a:bodyPr/>
                    <a:lstStyle/>
                    <a:p>
                      <a:r>
                        <a:rPr lang="fi-FI" dirty="0"/>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22.10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Asiakastarina </a:t>
                      </a:r>
                      <a:r>
                        <a:rPr lang="fi-FI" dirty="0" err="1"/>
                        <a:t>facebook</a:t>
                      </a:r>
                      <a:r>
                        <a:rPr lang="fi-FI" dirty="0"/>
                        <a:t>.  TEKSTI ihana asiakkaamme kertoo vierailusta </a:t>
                      </a:r>
                      <a:r>
                        <a:rPr lang="fi-FI" dirty="0" err="1"/>
                        <a:t>meillä+hänen</a:t>
                      </a:r>
                      <a:r>
                        <a:rPr lang="fi-FI" dirty="0"/>
                        <a:t> kertomus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298265052"/>
                  </a:ext>
                </a:extLst>
              </a:tr>
              <a:tr h="370840">
                <a:tc>
                  <a:txBody>
                    <a:bodyPr/>
                    <a:lstStyle/>
                    <a:p>
                      <a:r>
                        <a:rPr lang="fi-FI" dirty="0"/>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23.10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Tt</a:t>
                      </a:r>
                      <a:r>
                        <a:rPr lang="fi-FI" dirty="0"/>
                        <a:t> arvonta, valitse suosikki takki vaihtoehdoista, kommentoi numerolla ja seuraa meitä. Teksti OSALLISTU ARVONTAAN+OHJEET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4013205916"/>
                  </a:ext>
                </a:extLst>
              </a:tr>
            </a:tbl>
          </a:graphicData>
        </a:graphic>
      </p:graphicFrame>
    </p:spTree>
    <p:extLst>
      <p:ext uri="{BB962C8B-B14F-4D97-AF65-F5344CB8AC3E}">
        <p14:creationId xmlns:p14="http://schemas.microsoft.com/office/powerpoint/2010/main" val="1502817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33081D-88BA-C049-4C3D-AFA196DBED6E}"/>
              </a:ext>
            </a:extLst>
          </p:cNvPr>
          <p:cNvSpPr>
            <a:spLocks noGrp="1"/>
          </p:cNvSpPr>
          <p:nvPr>
            <p:ph type="title"/>
          </p:nvPr>
        </p:nvSpPr>
        <p:spPr/>
        <p:txBody>
          <a:bodyPr/>
          <a:lstStyle/>
          <a:p>
            <a:endParaRPr lang="fi-FI"/>
          </a:p>
        </p:txBody>
      </p:sp>
      <p:graphicFrame>
        <p:nvGraphicFramePr>
          <p:cNvPr id="20" name="Sisällön paikkamerkki 19">
            <a:extLst>
              <a:ext uri="{FF2B5EF4-FFF2-40B4-BE49-F238E27FC236}">
                <a16:creationId xmlns:a16="http://schemas.microsoft.com/office/drawing/2014/main" id="{0C7629F6-B802-9A21-A70F-0297705DEBC8}"/>
              </a:ext>
            </a:extLst>
          </p:cNvPr>
          <p:cNvGraphicFramePr>
            <a:graphicFrameLocks noGrp="1"/>
          </p:cNvGraphicFramePr>
          <p:nvPr>
            <p:ph idx="1"/>
            <p:extLst>
              <p:ext uri="{D42A27DB-BD31-4B8C-83A1-F6EECF244321}">
                <p14:modId xmlns:p14="http://schemas.microsoft.com/office/powerpoint/2010/main" val="3689861769"/>
              </p:ext>
            </p:extLst>
          </p:nvPr>
        </p:nvGraphicFramePr>
        <p:xfrm>
          <a:off x="838200" y="1587500"/>
          <a:ext cx="10515600" cy="2689860"/>
        </p:xfrm>
        <a:graphic>
          <a:graphicData uri="http://schemas.openxmlformats.org/drawingml/2006/table">
            <a:tbl>
              <a:tblPr firstRow="1" bandRow="1">
                <a:tableStyleId>{00A15C55-8517-42AA-B614-E9B94910E393}</a:tableStyleId>
              </a:tblPr>
              <a:tblGrid>
                <a:gridCol w="5257800">
                  <a:extLst>
                    <a:ext uri="{9D8B030D-6E8A-4147-A177-3AD203B41FA5}">
                      <a16:colId xmlns:a16="http://schemas.microsoft.com/office/drawing/2014/main" val="4226020625"/>
                    </a:ext>
                  </a:extLst>
                </a:gridCol>
                <a:gridCol w="5257800">
                  <a:extLst>
                    <a:ext uri="{9D8B030D-6E8A-4147-A177-3AD203B41FA5}">
                      <a16:colId xmlns:a16="http://schemas.microsoft.com/office/drawing/2014/main" val="1975570046"/>
                    </a:ext>
                  </a:extLst>
                </a:gridCol>
              </a:tblGrid>
              <a:tr h="899937">
                <a:tc>
                  <a:txBody>
                    <a:bodyPr/>
                    <a:lstStyle/>
                    <a:p>
                      <a:r>
                        <a:rPr lang="fi-FI" b="0" dirty="0">
                          <a:solidFill>
                            <a:schemeClr val="tx1"/>
                          </a:solidFill>
                        </a:rPr>
                        <a:t>23.10 </a:t>
                      </a:r>
                      <a:r>
                        <a:rPr lang="fi-FI" b="0" dirty="0" err="1">
                          <a:solidFill>
                            <a:schemeClr val="tx1"/>
                          </a:solidFill>
                        </a:rPr>
                        <a:t>tiktok</a:t>
                      </a:r>
                      <a:r>
                        <a:rPr lang="fi-FI" b="0" dirty="0">
                          <a:solidFill>
                            <a:schemeClr val="tx1"/>
                          </a:solidFill>
                        </a:rPr>
                        <a:t> live </a:t>
                      </a:r>
                      <a:r>
                        <a:rPr lang="fi-FI" b="0" dirty="0" err="1">
                          <a:solidFill>
                            <a:schemeClr val="tx1"/>
                          </a:solidFill>
                        </a:rPr>
                        <a:t>esitelyssä</a:t>
                      </a:r>
                      <a:r>
                        <a:rPr lang="fi-FI" b="0" dirty="0">
                          <a:solidFill>
                            <a:schemeClr val="tx1"/>
                          </a:solidFill>
                        </a:rPr>
                        <a:t> syystakkeja ja </a:t>
                      </a:r>
                      <a:r>
                        <a:rPr lang="fi-FI" b="0" dirty="0" err="1">
                          <a:solidFill>
                            <a:schemeClr val="tx1"/>
                          </a:solidFill>
                        </a:rPr>
                        <a:t>talviatkkeja</a:t>
                      </a:r>
                      <a:r>
                        <a:rPr lang="fi-FI" b="0" dirty="0">
                          <a:solidFill>
                            <a:schemeClr val="tx1"/>
                          </a:solidFill>
                        </a:rPr>
                        <a:t>, sekä myyntiä</a:t>
                      </a:r>
                    </a:p>
                  </a:txBody>
                  <a:tcPr>
                    <a:solidFill>
                      <a:srgbClr val="FBCBEE"/>
                    </a:solidFill>
                  </a:tcPr>
                </a:tc>
                <a:tc>
                  <a:txBody>
                    <a:bodyPr/>
                    <a:lstStyle/>
                    <a:p>
                      <a:endParaRPr lang="fi-FI"/>
                    </a:p>
                  </a:txBody>
                  <a:tcPr>
                    <a:solidFill>
                      <a:srgbClr val="FBCBEE"/>
                    </a:solidFill>
                  </a:tcPr>
                </a:tc>
                <a:extLst>
                  <a:ext uri="{0D108BD9-81ED-4DB2-BD59-A6C34878D82A}">
                    <a16:rowId xmlns:a16="http://schemas.microsoft.com/office/drawing/2014/main" val="2806507163"/>
                  </a:ext>
                </a:extLst>
              </a:tr>
              <a:tr h="509763">
                <a:tc>
                  <a:txBody>
                    <a:bodyPr/>
                    <a:lstStyle/>
                    <a:p>
                      <a:r>
                        <a:rPr lang="fi-FI" dirty="0"/>
                        <a:t>24.10 Täydennyspäivän </a:t>
                      </a:r>
                      <a:r>
                        <a:rPr lang="fi-FI" dirty="0" err="1"/>
                        <a:t>ig</a:t>
                      </a:r>
                      <a:r>
                        <a:rPr lang="fi-FI" dirty="0"/>
                        <a:t> stoori.</a:t>
                      </a:r>
                    </a:p>
                  </a:txBody>
                  <a:tcPr>
                    <a:solidFill>
                      <a:srgbClr val="FBCBEE"/>
                    </a:solidFill>
                  </a:tcPr>
                </a:tc>
                <a:tc>
                  <a:txBody>
                    <a:bodyPr/>
                    <a:lstStyle/>
                    <a:p>
                      <a:endParaRPr lang="fi-FI" dirty="0"/>
                    </a:p>
                  </a:txBody>
                  <a:tcPr>
                    <a:solidFill>
                      <a:srgbClr val="FBCBEE"/>
                    </a:solidFill>
                  </a:tcPr>
                </a:tc>
                <a:extLst>
                  <a:ext uri="{0D108BD9-81ED-4DB2-BD59-A6C34878D82A}">
                    <a16:rowId xmlns:a16="http://schemas.microsoft.com/office/drawing/2014/main" val="2719917332"/>
                  </a:ext>
                </a:extLst>
              </a:tr>
              <a:tr h="514250">
                <a:tc>
                  <a:txBody>
                    <a:bodyPr/>
                    <a:lstStyle/>
                    <a:p>
                      <a:r>
                        <a:rPr lang="fi-FI" dirty="0"/>
                        <a:t>26.10 </a:t>
                      </a:r>
                      <a:r>
                        <a:rPr lang="fi-FI" dirty="0" err="1"/>
                        <a:t>fb</a:t>
                      </a:r>
                      <a:r>
                        <a:rPr lang="fi-FI" dirty="0"/>
                        <a:t> takki esittely. Teksti talvi tulee oletko valmis. Tervetuloa sovittelemaan+ aukioloajat</a:t>
                      </a:r>
                    </a:p>
                  </a:txBody>
                  <a:tcPr>
                    <a:solidFill>
                      <a:srgbClr val="FBCBEE"/>
                    </a:solidFill>
                  </a:tcPr>
                </a:tc>
                <a:tc>
                  <a:txBody>
                    <a:bodyPr/>
                    <a:lstStyle/>
                    <a:p>
                      <a:endParaRPr lang="fi-FI"/>
                    </a:p>
                  </a:txBody>
                  <a:tcPr>
                    <a:solidFill>
                      <a:srgbClr val="FBCBEE"/>
                    </a:solidFill>
                  </a:tcPr>
                </a:tc>
                <a:extLst>
                  <a:ext uri="{0D108BD9-81ED-4DB2-BD59-A6C34878D82A}">
                    <a16:rowId xmlns:a16="http://schemas.microsoft.com/office/drawing/2014/main" val="3899330804"/>
                  </a:ext>
                </a:extLst>
              </a:tr>
              <a:tr h="514250">
                <a:tc>
                  <a:txBody>
                    <a:bodyPr/>
                    <a:lstStyle/>
                    <a:p>
                      <a:r>
                        <a:rPr lang="fi-FI" dirty="0"/>
                        <a:t>26.10 </a:t>
                      </a:r>
                      <a:r>
                        <a:rPr lang="fi-FI" dirty="0" err="1"/>
                        <a:t>instagram</a:t>
                      </a:r>
                      <a:r>
                        <a:rPr lang="fi-FI" dirty="0"/>
                        <a:t> kuvia talvisemmista takeista + sama teksti kuin </a:t>
                      </a:r>
                      <a:r>
                        <a:rPr lang="fi-FI" dirty="0" err="1"/>
                        <a:t>fb</a:t>
                      </a:r>
                      <a:endParaRPr lang="fi-FI" dirty="0"/>
                    </a:p>
                  </a:txBody>
                  <a:tcPr>
                    <a:solidFill>
                      <a:srgbClr val="FBCBEE"/>
                    </a:solidFill>
                  </a:tcPr>
                </a:tc>
                <a:tc>
                  <a:txBody>
                    <a:bodyPr/>
                    <a:lstStyle/>
                    <a:p>
                      <a:endParaRPr lang="fi-FI" dirty="0"/>
                    </a:p>
                  </a:txBody>
                  <a:tcPr>
                    <a:solidFill>
                      <a:srgbClr val="FBCBEE"/>
                    </a:solidFill>
                  </a:tcPr>
                </a:tc>
                <a:extLst>
                  <a:ext uri="{0D108BD9-81ED-4DB2-BD59-A6C34878D82A}">
                    <a16:rowId xmlns:a16="http://schemas.microsoft.com/office/drawing/2014/main" val="3992626223"/>
                  </a:ext>
                </a:extLst>
              </a:tr>
            </a:tbl>
          </a:graphicData>
        </a:graphic>
      </p:graphicFrame>
    </p:spTree>
    <p:extLst>
      <p:ext uri="{BB962C8B-B14F-4D97-AF65-F5344CB8AC3E}">
        <p14:creationId xmlns:p14="http://schemas.microsoft.com/office/powerpoint/2010/main" val="3862630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ulukko 5">
            <a:extLst>
              <a:ext uri="{FF2B5EF4-FFF2-40B4-BE49-F238E27FC236}">
                <a16:creationId xmlns:a16="http://schemas.microsoft.com/office/drawing/2014/main" id="{ED2D6CB6-2D41-6F39-52EC-06E31A23A9D5}"/>
              </a:ext>
            </a:extLst>
          </p:cNvPr>
          <p:cNvGraphicFramePr>
            <a:graphicFrameLocks noGrp="1"/>
          </p:cNvGraphicFramePr>
          <p:nvPr>
            <p:ph idx="1"/>
            <p:extLst>
              <p:ext uri="{D42A27DB-BD31-4B8C-83A1-F6EECF244321}">
                <p14:modId xmlns:p14="http://schemas.microsoft.com/office/powerpoint/2010/main" val="2275883333"/>
              </p:ext>
            </p:extLst>
          </p:nvPr>
        </p:nvGraphicFramePr>
        <p:xfrm>
          <a:off x="736600" y="0"/>
          <a:ext cx="10706100" cy="6875500"/>
        </p:xfrm>
        <a:graphic>
          <a:graphicData uri="http://schemas.openxmlformats.org/drawingml/2006/table">
            <a:tbl>
              <a:tblPr firstRow="1" bandRow="1">
                <a:tableStyleId>{1E171933-4619-4E11-9A3F-F7608DF75F80}</a:tableStyleId>
              </a:tblPr>
              <a:tblGrid>
                <a:gridCol w="468948">
                  <a:extLst>
                    <a:ext uri="{9D8B030D-6E8A-4147-A177-3AD203B41FA5}">
                      <a16:colId xmlns:a16="http://schemas.microsoft.com/office/drawing/2014/main" val="3880674777"/>
                    </a:ext>
                  </a:extLst>
                </a:gridCol>
                <a:gridCol w="2746077">
                  <a:extLst>
                    <a:ext uri="{9D8B030D-6E8A-4147-A177-3AD203B41FA5}">
                      <a16:colId xmlns:a16="http://schemas.microsoft.com/office/drawing/2014/main" val="2518557664"/>
                    </a:ext>
                  </a:extLst>
                </a:gridCol>
                <a:gridCol w="7491075">
                  <a:extLst>
                    <a:ext uri="{9D8B030D-6E8A-4147-A177-3AD203B41FA5}">
                      <a16:colId xmlns:a16="http://schemas.microsoft.com/office/drawing/2014/main" val="641766188"/>
                    </a:ext>
                  </a:extLst>
                </a:gridCol>
              </a:tblGrid>
              <a:tr h="367510">
                <a:tc>
                  <a:txBody>
                    <a:bodyPr/>
                    <a:lstStyle/>
                    <a:p>
                      <a:endParaRPr lang="fi-FI"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tc>
                  <a:txBody>
                    <a:bodyPr/>
                    <a:lstStyle/>
                    <a:p>
                      <a:r>
                        <a:rPr lang="fi-FI" dirty="0"/>
                        <a:t>Päivämäärä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tc>
                  <a:txBody>
                    <a:bodyPr/>
                    <a:lstStyle/>
                    <a:p>
                      <a:r>
                        <a:rPr lang="fi-FI" dirty="0"/>
                        <a:t>Mainoksen idea (millainen kuva ja millainen teksti)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extLst>
                  <a:ext uri="{0D108BD9-81ED-4DB2-BD59-A6C34878D82A}">
                    <a16:rowId xmlns:a16="http://schemas.microsoft.com/office/drawing/2014/main" val="539408599"/>
                  </a:ext>
                </a:extLst>
              </a:tr>
              <a:tr h="367510">
                <a:tc>
                  <a:txBody>
                    <a:bodyPr/>
                    <a:lstStyle/>
                    <a:p>
                      <a:r>
                        <a:rPr lang="fi-FI" dirty="0"/>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27.10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Myday</a:t>
                      </a:r>
                      <a:r>
                        <a:rPr lang="fi-FI" dirty="0"/>
                        <a:t> vaatemyyjän päivästä </a:t>
                      </a:r>
                      <a:r>
                        <a:rPr lang="fi-FI" dirty="0" err="1"/>
                        <a:t>tiktok</a:t>
                      </a:r>
                      <a:r>
                        <a:rPr lang="fi-FI" dirty="0"/>
                        <a:t>. Pieni teksti millainen päivä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4228167469"/>
                  </a:ext>
                </a:extLst>
              </a:tr>
              <a:tr h="367510">
                <a:tc>
                  <a:txBody>
                    <a:bodyPr/>
                    <a:lstStyle/>
                    <a:p>
                      <a:r>
                        <a:rPr lang="fi-FI" dirty="0"/>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27.10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Live talvisemmat takit aiheena + äänestyksiä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342052007"/>
                  </a:ext>
                </a:extLst>
              </a:tr>
              <a:tr h="636581">
                <a:tc>
                  <a:txBody>
                    <a:bodyPr/>
                    <a:lstStyle/>
                    <a:p>
                      <a:r>
                        <a:rPr lang="fi-FI" dirty="0"/>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28.10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Ig</a:t>
                      </a:r>
                      <a:r>
                        <a:rPr lang="fi-FI" dirty="0"/>
                        <a:t> takit eri hinta kategorioista. Teksti takkeja jokaiseen budjettiin. Löydä omasuosikkisi ja pukeudu tyylillä.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3544714114"/>
                  </a:ext>
                </a:extLst>
              </a:tr>
              <a:tr h="636581">
                <a:tc>
                  <a:txBody>
                    <a:bodyPr/>
                    <a:lstStyle/>
                    <a:p>
                      <a:r>
                        <a:rPr lang="fi-FI" dirty="0"/>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29.10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Fb</a:t>
                      </a:r>
                      <a:r>
                        <a:rPr lang="fi-FI" dirty="0"/>
                        <a:t> kumman takin valitset haaste. Teksti haasteen aika. Kumman takin valitset kerro kommentteihin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193248460"/>
                  </a:ext>
                </a:extLst>
              </a:tr>
              <a:tr h="367510">
                <a:tc>
                  <a:txBody>
                    <a:bodyPr/>
                    <a:lstStyle/>
                    <a:p>
                      <a:r>
                        <a:rPr lang="fi-FI" dirty="0"/>
                        <a:t>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30.10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Tiktot</a:t>
                      </a:r>
                      <a:r>
                        <a:rPr lang="fi-FI" dirty="0"/>
                        <a:t> yli-innokas myyjä sketsi.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93690511"/>
                  </a:ext>
                </a:extLst>
              </a:tr>
              <a:tr h="367510">
                <a:tc>
                  <a:txBody>
                    <a:bodyPr/>
                    <a:lstStyle/>
                    <a:p>
                      <a:r>
                        <a:rPr lang="fi-FI" dirty="0"/>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30.10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Tiktok</a:t>
                      </a:r>
                      <a:r>
                        <a:rPr lang="fi-FI" dirty="0"/>
                        <a:t> live. Jos tulee tykkäyksiä 300 tuhatta tehdään </a:t>
                      </a:r>
                      <a:r>
                        <a:rPr lang="fi-FI" dirty="0" err="1"/>
                        <a:t>black</a:t>
                      </a:r>
                      <a:r>
                        <a:rPr lang="fi-FI" dirty="0"/>
                        <a:t> </a:t>
                      </a:r>
                      <a:r>
                        <a:rPr lang="fi-FI" dirty="0" err="1"/>
                        <a:t>week</a:t>
                      </a:r>
                      <a:r>
                        <a:rPr lang="fi-FI" dirty="0"/>
                        <a:t> kampanja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717496735"/>
                  </a:ext>
                </a:extLst>
              </a:tr>
              <a:tr h="636581">
                <a:tc>
                  <a:txBody>
                    <a:bodyPr/>
                    <a:lstStyle/>
                    <a:p>
                      <a:r>
                        <a:rPr lang="fi-FI" dirty="0"/>
                        <a:t>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31.10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Jos takit puhuisivat </a:t>
                      </a:r>
                      <a:r>
                        <a:rPr lang="fi-FI" dirty="0" err="1"/>
                        <a:t>facebook</a:t>
                      </a:r>
                      <a:r>
                        <a:rPr lang="fi-FI" dirty="0"/>
                        <a:t>. Teksti tyyliä ja lämpöä talveen takit, jotka puhuvat puolestaan+ aukioloajat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2728681372"/>
                  </a:ext>
                </a:extLst>
              </a:tr>
              <a:tr h="367510">
                <a:tc>
                  <a:txBody>
                    <a:bodyPr/>
                    <a:lstStyle/>
                    <a:p>
                      <a:r>
                        <a:rPr lang="fi-FI" dirty="0"/>
                        <a:t>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31.10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Ig</a:t>
                      </a:r>
                      <a:r>
                        <a:rPr lang="fi-FI" dirty="0"/>
                        <a:t> Karvahupun hoito-ohje. Teksti karva huputkin tarvitsee </a:t>
                      </a:r>
                      <a:r>
                        <a:rPr lang="fi-FI" dirty="0" err="1"/>
                        <a:t>spa</a:t>
                      </a:r>
                      <a:r>
                        <a:rPr lang="fi-FI" dirty="0"/>
                        <a:t> päivän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4244082612"/>
                  </a:ext>
                </a:extLst>
              </a:tr>
              <a:tr h="636581">
                <a:tc>
                  <a:txBody>
                    <a:bodyPr/>
                    <a:lstStyle/>
                    <a:p>
                      <a:r>
                        <a:rPr lang="fi-FI" dirty="0"/>
                        <a:t>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3.11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Ostit takin ajoissa sketsi  ja edelleen plussalla sää. Teksti talvi </a:t>
                      </a:r>
                      <a:r>
                        <a:rPr lang="fi-FI" dirty="0" err="1"/>
                        <a:t>yllättä</a:t>
                      </a:r>
                      <a:r>
                        <a:rPr lang="fi-FI" dirty="0"/>
                        <a:t> paitsi niitä, jotka käyvät takki hysteria ostoksilla ajoissa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298265052"/>
                  </a:ext>
                </a:extLst>
              </a:tr>
              <a:tr h="636581">
                <a:tc>
                  <a:txBody>
                    <a:bodyPr/>
                    <a:lstStyle/>
                    <a:p>
                      <a:r>
                        <a:rPr lang="fi-FI" dirty="0"/>
                        <a:t>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4.11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Sokkoarvaus </a:t>
                      </a:r>
                      <a:r>
                        <a:rPr lang="fi-FI" dirty="0" err="1"/>
                        <a:t>ig</a:t>
                      </a:r>
                      <a:r>
                        <a:rPr lang="fi-FI" dirty="0"/>
                        <a:t>. Teksti myyjä tuntee takit-paremmin, kuin omat taskunsa vai tietääkö.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4013205916"/>
                  </a:ext>
                </a:extLst>
              </a:tr>
              <a:tr h="367510">
                <a:tc>
                  <a:txBody>
                    <a:bodyPr/>
                    <a:lstStyle/>
                    <a:p>
                      <a:r>
                        <a:rPr lang="fi-FI" dirty="0"/>
                        <a:t>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4.11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Tiktok</a:t>
                      </a:r>
                      <a:r>
                        <a:rPr lang="fi-FI" dirty="0"/>
                        <a:t> sketsi en </a:t>
                      </a:r>
                      <a:r>
                        <a:rPr lang="fi-FI" dirty="0" err="1"/>
                        <a:t>mä</a:t>
                      </a:r>
                      <a:r>
                        <a:rPr lang="fi-FI" dirty="0"/>
                        <a:t> mitään osta. Teksti takki hysteria yllättää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3318213313"/>
                  </a:ext>
                </a:extLst>
              </a:tr>
              <a:tr h="367510">
                <a:tc>
                  <a:txBody>
                    <a:bodyPr/>
                    <a:lstStyle/>
                    <a:p>
                      <a:r>
                        <a:rPr lang="fi-FI" dirty="0"/>
                        <a:t>26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4.11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Tiktok</a:t>
                      </a:r>
                      <a:r>
                        <a:rPr lang="fi-FI" dirty="0"/>
                        <a:t> live </a:t>
                      </a:r>
                      <a:r>
                        <a:rPr lang="fi-FI" dirty="0" err="1"/>
                        <a:t>esyttelyssä</a:t>
                      </a:r>
                      <a:r>
                        <a:rPr lang="fi-FI" dirty="0"/>
                        <a:t> talvi takit ja teddyt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087860069"/>
                  </a:ext>
                </a:extLst>
              </a:tr>
              <a:tr h="367510">
                <a:tc>
                  <a:txBody>
                    <a:bodyPr/>
                    <a:lstStyle/>
                    <a:p>
                      <a:r>
                        <a:rPr lang="fi-FI" dirty="0"/>
                        <a:t>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5.11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Fb</a:t>
                      </a:r>
                      <a:r>
                        <a:rPr lang="fi-FI" dirty="0"/>
                        <a:t> takki tarina. Teksti jokaisella takilla on tarina, kerro omasi </a:t>
                      </a:r>
                      <a:r>
                        <a:rPr lang="fi-FI" dirty="0" err="1"/>
                        <a:t>komenteissa</a:t>
                      </a:r>
                      <a:r>
                        <a:rPr lang="fi-FI" dirty="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833322558"/>
                  </a:ext>
                </a:extLst>
              </a:tr>
              <a:tr h="367510">
                <a:tc>
                  <a:txBody>
                    <a:bodyPr/>
                    <a:lstStyle/>
                    <a:p>
                      <a:r>
                        <a:rPr lang="fi-FI" dirty="0"/>
                        <a:t>28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6.11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Stailataan toppahame </a:t>
                      </a:r>
                      <a:r>
                        <a:rPr lang="fi-FI" dirty="0" err="1"/>
                        <a:t>setti.Teksti</a:t>
                      </a:r>
                      <a:r>
                        <a:rPr lang="fi-FI" dirty="0"/>
                        <a:t> kuka sanoi ettei talvella voi käyttää hameita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813027800"/>
                  </a:ext>
                </a:extLst>
              </a:tr>
            </a:tbl>
          </a:graphicData>
        </a:graphic>
      </p:graphicFrame>
    </p:spTree>
    <p:extLst>
      <p:ext uri="{BB962C8B-B14F-4D97-AF65-F5344CB8AC3E}">
        <p14:creationId xmlns:p14="http://schemas.microsoft.com/office/powerpoint/2010/main" val="32823824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36600" y="-32033"/>
            <a:ext cx="10515600" cy="1325563"/>
          </a:xfrm>
        </p:spPr>
        <p:txBody>
          <a:bodyPr/>
          <a:lstStyle/>
          <a:p>
            <a:r>
              <a:rPr lang="fi-FI" dirty="0"/>
              <a:t>Mainosten julkaisusuunnitelma</a:t>
            </a:r>
          </a:p>
        </p:txBody>
      </p:sp>
      <p:graphicFrame>
        <p:nvGraphicFramePr>
          <p:cNvPr id="5" name="Taulukko 5">
            <a:extLst>
              <a:ext uri="{FF2B5EF4-FFF2-40B4-BE49-F238E27FC236}">
                <a16:creationId xmlns:a16="http://schemas.microsoft.com/office/drawing/2014/main" id="{ED2D6CB6-2D41-6F39-52EC-06E31A23A9D5}"/>
              </a:ext>
            </a:extLst>
          </p:cNvPr>
          <p:cNvGraphicFramePr>
            <a:graphicFrameLocks noGrp="1"/>
          </p:cNvGraphicFramePr>
          <p:nvPr>
            <p:ph idx="1"/>
            <p:extLst>
              <p:ext uri="{D42A27DB-BD31-4B8C-83A1-F6EECF244321}">
                <p14:modId xmlns:p14="http://schemas.microsoft.com/office/powerpoint/2010/main" val="3592022979"/>
              </p:ext>
            </p:extLst>
          </p:nvPr>
        </p:nvGraphicFramePr>
        <p:xfrm>
          <a:off x="736600" y="1071480"/>
          <a:ext cx="10515600" cy="4307840"/>
        </p:xfrm>
        <a:graphic>
          <a:graphicData uri="http://schemas.openxmlformats.org/drawingml/2006/table">
            <a:tbl>
              <a:tblPr firstRow="1" bandRow="1">
                <a:tableStyleId>{1E171933-4619-4E11-9A3F-F7608DF75F80}</a:tableStyleId>
              </a:tblPr>
              <a:tblGrid>
                <a:gridCol w="460604">
                  <a:extLst>
                    <a:ext uri="{9D8B030D-6E8A-4147-A177-3AD203B41FA5}">
                      <a16:colId xmlns:a16="http://schemas.microsoft.com/office/drawing/2014/main" val="3880674777"/>
                    </a:ext>
                  </a:extLst>
                </a:gridCol>
                <a:gridCol w="2765196">
                  <a:extLst>
                    <a:ext uri="{9D8B030D-6E8A-4147-A177-3AD203B41FA5}">
                      <a16:colId xmlns:a16="http://schemas.microsoft.com/office/drawing/2014/main" val="2518557664"/>
                    </a:ext>
                  </a:extLst>
                </a:gridCol>
                <a:gridCol w="7289800">
                  <a:extLst>
                    <a:ext uri="{9D8B030D-6E8A-4147-A177-3AD203B41FA5}">
                      <a16:colId xmlns:a16="http://schemas.microsoft.com/office/drawing/2014/main" val="641766188"/>
                    </a:ext>
                  </a:extLst>
                </a:gridCol>
              </a:tblGrid>
              <a:tr h="370840">
                <a:tc>
                  <a:txBody>
                    <a:bodyPr/>
                    <a:lstStyle/>
                    <a:p>
                      <a:endParaRPr lang="fi-FI"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tc>
                  <a:txBody>
                    <a:bodyPr/>
                    <a:lstStyle/>
                    <a:p>
                      <a:r>
                        <a:rPr lang="fi-FI" dirty="0"/>
                        <a:t>Päivämäärä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tc>
                  <a:txBody>
                    <a:bodyPr/>
                    <a:lstStyle/>
                    <a:p>
                      <a:r>
                        <a:rPr lang="fi-FI" dirty="0"/>
                        <a:t>Mainoksen idea (millainen kuva ja millainen teksti)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826B7"/>
                    </a:solidFill>
                  </a:tcPr>
                </a:tc>
                <a:extLst>
                  <a:ext uri="{0D108BD9-81ED-4DB2-BD59-A6C34878D82A}">
                    <a16:rowId xmlns:a16="http://schemas.microsoft.com/office/drawing/2014/main" val="539408599"/>
                  </a:ext>
                </a:extLst>
              </a:tr>
              <a:tr h="370840">
                <a:tc>
                  <a:txBody>
                    <a:bodyPr/>
                    <a:lstStyle/>
                    <a:p>
                      <a:r>
                        <a:rPr lang="fi-FI" dirty="0"/>
                        <a:t>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6.11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Tiktok</a:t>
                      </a:r>
                      <a:r>
                        <a:rPr lang="fi-FI" dirty="0"/>
                        <a:t> live+ </a:t>
                      </a:r>
                      <a:r>
                        <a:rPr lang="fi-FI" dirty="0" err="1"/>
                        <a:t>black</a:t>
                      </a:r>
                      <a:r>
                        <a:rPr lang="fi-FI" dirty="0"/>
                        <a:t> </a:t>
                      </a:r>
                      <a:r>
                        <a:rPr lang="fi-FI" dirty="0" err="1"/>
                        <a:t>week</a:t>
                      </a:r>
                      <a:r>
                        <a:rPr lang="fi-FI" dirty="0"/>
                        <a:t> kampanja ale alkaa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4228167469"/>
                  </a:ext>
                </a:extLst>
              </a:tr>
              <a:tr h="370840">
                <a:tc>
                  <a:txBody>
                    <a:bodyPr/>
                    <a:lstStyle/>
                    <a:p>
                      <a:r>
                        <a:rPr lang="fi-FI" dirty="0"/>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7.11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Ig</a:t>
                      </a:r>
                      <a:r>
                        <a:rPr lang="fi-FI" dirty="0"/>
                        <a:t> faktoja takeista. Teksti tiesitkö nämä </a:t>
                      </a:r>
                      <a:r>
                        <a:rPr lang="fi-FI" dirty="0" err="1"/>
                        <a:t>fakatat</a:t>
                      </a:r>
                      <a:r>
                        <a:rPr lang="fi-FI" dirty="0"/>
                        <a:t> takki hysteriasta. Hysteria on todellista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342052007"/>
                  </a:ext>
                </a:extLst>
              </a:tr>
              <a:tr h="124860">
                <a:tc>
                  <a:txBody>
                    <a:bodyPr/>
                    <a:lstStyle/>
                    <a:p>
                      <a:r>
                        <a:rPr lang="fi-FI" dirty="0"/>
                        <a:t>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10.11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Vaikuttaja markkinointi @aadaevenne hysteriasta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3544714114"/>
                  </a:ext>
                </a:extLst>
              </a:tr>
              <a:tr h="546500">
                <a:tc>
                  <a:txBody>
                    <a:bodyPr/>
                    <a:lstStyle/>
                    <a:p>
                      <a:r>
                        <a:rPr lang="fi-FI" dirty="0"/>
                        <a:t>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14.11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Asiakkaiden lempparit outlet housesta </a:t>
                      </a:r>
                      <a:r>
                        <a:rPr lang="fi-FI" dirty="0" err="1"/>
                        <a:t>tiktok</a:t>
                      </a:r>
                      <a:r>
                        <a:rPr lang="fi-FI" dirty="0"/>
                        <a:t> </a:t>
                      </a:r>
                      <a:r>
                        <a:rPr lang="fi-FI" dirty="0" err="1"/>
                        <a:t>swipe</a:t>
                      </a:r>
                      <a:endParaRPr lang="fi-FI" dirty="0"/>
                    </a:p>
                    <a:p>
                      <a:endParaRPr lang="fi-FI"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193248460"/>
                  </a:ext>
                </a:extLst>
              </a:tr>
              <a:tr h="370840">
                <a:tc>
                  <a:txBody>
                    <a:bodyPr/>
                    <a:lstStyle/>
                    <a:p>
                      <a:r>
                        <a:rPr lang="fi-FI" dirty="0"/>
                        <a:t>33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15.11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Ig</a:t>
                      </a:r>
                      <a:r>
                        <a:rPr lang="fi-FI" dirty="0"/>
                        <a:t> kuva 40v naisesta pihalla untuva takki päällä. Teksti lumeen liittyvä, jos lunta ja muistutus takki hysteria on edelleen voimassa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93690511"/>
                  </a:ext>
                </a:extLst>
              </a:tr>
              <a:tr h="370840">
                <a:tc>
                  <a:txBody>
                    <a:bodyPr/>
                    <a:lstStyle/>
                    <a:p>
                      <a:r>
                        <a:rPr lang="fi-FI" dirty="0"/>
                        <a:t>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15.11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err="1"/>
                        <a:t>Tiktok</a:t>
                      </a:r>
                      <a:r>
                        <a:rPr lang="fi-FI" dirty="0"/>
                        <a:t> sketsi yrität vihjailla että olette sulkeneet. Teksti aina </a:t>
                      </a:r>
                      <a:r>
                        <a:rPr lang="fi-FI" dirty="0" err="1"/>
                        <a:t>yriteään</a:t>
                      </a:r>
                      <a:r>
                        <a:rPr lang="fi-FI" dirty="0"/>
                        <a:t> parhaamme joustaa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1717496735"/>
                  </a:ext>
                </a:extLst>
              </a:tr>
              <a:tr h="370840">
                <a:tc>
                  <a:txBody>
                    <a:bodyPr/>
                    <a:lstStyle/>
                    <a:p>
                      <a:r>
                        <a:rPr lang="fi-FI" dirty="0"/>
                        <a:t>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17.11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tc>
                  <a:txBody>
                    <a:bodyPr/>
                    <a:lstStyle/>
                    <a:p>
                      <a:r>
                        <a:rPr lang="fi-FI" dirty="0"/>
                        <a:t>FB 4 syytä miksi valita untuva takki. Teksti 4 syytä miksi valita untuva takki. Oliko faktat entuudestaan tuttuja vai tuliko yllätyksiä?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BCBEE"/>
                    </a:solidFill>
                  </a:tcPr>
                </a:tc>
                <a:extLst>
                  <a:ext uri="{0D108BD9-81ED-4DB2-BD59-A6C34878D82A}">
                    <a16:rowId xmlns:a16="http://schemas.microsoft.com/office/drawing/2014/main" val="2728681372"/>
                  </a:ext>
                </a:extLst>
              </a:tr>
            </a:tbl>
          </a:graphicData>
        </a:graphic>
      </p:graphicFrame>
    </p:spTree>
    <p:extLst>
      <p:ext uri="{BB962C8B-B14F-4D97-AF65-F5344CB8AC3E}">
        <p14:creationId xmlns:p14="http://schemas.microsoft.com/office/powerpoint/2010/main" val="294311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3">
            <a:extLst>
              <a:ext uri="{FF2B5EF4-FFF2-40B4-BE49-F238E27FC236}">
                <a16:creationId xmlns:a16="http://schemas.microsoft.com/office/drawing/2014/main" id="{C7A51111-1862-82B5-D9C2-29F9E37AC421}"/>
              </a:ext>
            </a:extLst>
          </p:cNvPr>
          <p:cNvSpPr>
            <a:spLocks noGrp="1"/>
          </p:cNvSpPr>
          <p:nvPr>
            <p:ph type="body" idx="1"/>
          </p:nvPr>
        </p:nvSpPr>
        <p:spPr>
          <a:xfrm>
            <a:off x="839788" y="518474"/>
            <a:ext cx="5157787" cy="829559"/>
          </a:xfrm>
          <a:solidFill>
            <a:srgbClr val="F826B7"/>
          </a:solidFill>
        </p:spPr>
        <p:txBody>
          <a:bodyPr/>
          <a:lstStyle/>
          <a:p>
            <a:pPr algn="ctr"/>
            <a:r>
              <a:rPr lang="fi-FI" dirty="0"/>
              <a:t>Yrityksen perustiedot</a:t>
            </a:r>
          </a:p>
        </p:txBody>
      </p:sp>
      <p:sp>
        <p:nvSpPr>
          <p:cNvPr id="6" name="Sisällön paikkamerkki 5">
            <a:extLst>
              <a:ext uri="{FF2B5EF4-FFF2-40B4-BE49-F238E27FC236}">
                <a16:creationId xmlns:a16="http://schemas.microsoft.com/office/drawing/2014/main" id="{AB62F243-7CA5-CC01-9029-7EE7D426854F}"/>
              </a:ext>
            </a:extLst>
          </p:cNvPr>
          <p:cNvSpPr>
            <a:spLocks noGrp="1"/>
          </p:cNvSpPr>
          <p:nvPr>
            <p:ph sz="half" idx="2"/>
          </p:nvPr>
        </p:nvSpPr>
        <p:spPr>
          <a:xfrm>
            <a:off x="839788" y="1621410"/>
            <a:ext cx="5157787" cy="4568253"/>
          </a:xfrm>
        </p:spPr>
        <p:txBody>
          <a:bodyPr>
            <a:normAutofit fontScale="85000" lnSpcReduction="20000"/>
          </a:bodyPr>
          <a:lstStyle/>
          <a:p>
            <a:r>
              <a:rPr lang="fi-FI" dirty="0"/>
              <a:t>Outlet House Seinäjoki/</a:t>
            </a:r>
            <a:r>
              <a:rPr lang="fi-FI" dirty="0" err="1"/>
              <a:t>laukkula</a:t>
            </a:r>
            <a:r>
              <a:rPr lang="fi-FI" dirty="0"/>
              <a:t> ky on 2017 vuonna perustettu realisointi liike. Outlet housen pääliike sijaitsee teollisuustie 18 </a:t>
            </a:r>
            <a:r>
              <a:rPr lang="fi-FI" dirty="0" err="1"/>
              <a:t>seinäjoki</a:t>
            </a:r>
            <a:r>
              <a:rPr lang="fi-FI" dirty="0"/>
              <a:t> ja keskustassa </a:t>
            </a:r>
            <a:r>
              <a:rPr lang="fi-FI" dirty="0" err="1"/>
              <a:t>Epstorilla</a:t>
            </a:r>
            <a:r>
              <a:rPr lang="fi-FI" dirty="0"/>
              <a:t>. </a:t>
            </a:r>
          </a:p>
          <a:p>
            <a:r>
              <a:rPr lang="fi-FI" dirty="0"/>
              <a:t>Outlet Housen Perustajat ovat Sirpa Salonen ja Jaakko Keskinen. Outlet House myy vaatteita, kenkiä, koruja ja laukkuja huimilla aleilla jopa -70%. Toimiala on. Outlet House Seinäjoen päätavoitteena on antaa jokaiselle asiakkaalle </a:t>
            </a:r>
            <a:r>
              <a:rPr lang="fi-FI" dirty="0" err="1"/>
              <a:t>yksillöllistä</a:t>
            </a:r>
            <a:r>
              <a:rPr lang="fi-FI" dirty="0"/>
              <a:t> palvelua ja saada tavara liikkumaan nopein kierroin. Avoinna ma-pe klo 10-18 ja </a:t>
            </a:r>
            <a:r>
              <a:rPr lang="fi-FI" dirty="0" err="1"/>
              <a:t>lauanataisin</a:t>
            </a:r>
            <a:r>
              <a:rPr lang="fi-FI" dirty="0"/>
              <a:t> 10-16. </a:t>
            </a:r>
          </a:p>
        </p:txBody>
      </p:sp>
      <p:sp>
        <p:nvSpPr>
          <p:cNvPr id="7" name="Tekstin paikkamerkki 6">
            <a:extLst>
              <a:ext uri="{FF2B5EF4-FFF2-40B4-BE49-F238E27FC236}">
                <a16:creationId xmlns:a16="http://schemas.microsoft.com/office/drawing/2014/main" id="{67F1D723-92A1-4268-63E4-C50FA8A3E6CF}"/>
              </a:ext>
            </a:extLst>
          </p:cNvPr>
          <p:cNvSpPr>
            <a:spLocks noGrp="1"/>
          </p:cNvSpPr>
          <p:nvPr>
            <p:ph type="body" sz="quarter" idx="3"/>
          </p:nvPr>
        </p:nvSpPr>
        <p:spPr>
          <a:xfrm>
            <a:off x="6172200" y="518474"/>
            <a:ext cx="5183188" cy="829559"/>
          </a:xfrm>
          <a:solidFill>
            <a:srgbClr val="F826B7"/>
          </a:solidFill>
        </p:spPr>
        <p:txBody>
          <a:bodyPr/>
          <a:lstStyle/>
          <a:p>
            <a:pPr algn="ctr"/>
            <a:r>
              <a:rPr lang="fi-FI" dirty="0"/>
              <a:t>Markkinoitavat tuotteet/tapahtumat</a:t>
            </a:r>
          </a:p>
        </p:txBody>
      </p:sp>
      <p:sp>
        <p:nvSpPr>
          <p:cNvPr id="8" name="Sisällön paikkamerkki 7">
            <a:extLst>
              <a:ext uri="{FF2B5EF4-FFF2-40B4-BE49-F238E27FC236}">
                <a16:creationId xmlns:a16="http://schemas.microsoft.com/office/drawing/2014/main" id="{F2E45245-3343-2CC4-C0CE-12230F22B6EE}"/>
              </a:ext>
            </a:extLst>
          </p:cNvPr>
          <p:cNvSpPr>
            <a:spLocks noGrp="1"/>
          </p:cNvSpPr>
          <p:nvPr>
            <p:ph sz="quarter" idx="4"/>
          </p:nvPr>
        </p:nvSpPr>
        <p:spPr>
          <a:xfrm>
            <a:off x="6194427" y="1538066"/>
            <a:ext cx="5183188" cy="4734940"/>
          </a:xfrm>
        </p:spPr>
        <p:txBody>
          <a:bodyPr>
            <a:normAutofit fontScale="85000" lnSpcReduction="20000"/>
          </a:bodyPr>
          <a:lstStyle/>
          <a:p>
            <a:r>
              <a:rPr lang="fi-FI" dirty="0"/>
              <a:t>Outlet House Seinäjoki markkinoitava tuote on takit takki hysteria alella ja untuvat </a:t>
            </a:r>
            <a:r>
              <a:rPr lang="fi-FI" dirty="0" err="1"/>
              <a:t>super</a:t>
            </a:r>
            <a:r>
              <a:rPr lang="fi-FI" dirty="0"/>
              <a:t> alella. </a:t>
            </a:r>
          </a:p>
          <a:p>
            <a:r>
              <a:rPr lang="fi-FI" dirty="0"/>
              <a:t>TAKKI HYSERIA ALE</a:t>
            </a:r>
          </a:p>
          <a:p>
            <a:r>
              <a:rPr lang="fi-FI" dirty="0"/>
              <a:t>Ovh. 39,99€-69,99€=20€</a:t>
            </a:r>
          </a:p>
          <a:p>
            <a:r>
              <a:rPr lang="fi-FI" dirty="0"/>
              <a:t>Ovh 70€-89,99€=30€</a:t>
            </a:r>
          </a:p>
          <a:p>
            <a:r>
              <a:rPr lang="fi-FI" dirty="0"/>
              <a:t>Ovh 90€-119,99€=40€</a:t>
            </a:r>
          </a:p>
          <a:p>
            <a:r>
              <a:rPr lang="fi-FI" dirty="0"/>
              <a:t>Ovh 120€-159,99€=50€</a:t>
            </a:r>
          </a:p>
          <a:p>
            <a:r>
              <a:rPr lang="fi-FI" dirty="0"/>
              <a:t>Ovh 160€-199,99€=60€</a:t>
            </a:r>
          </a:p>
          <a:p>
            <a:r>
              <a:rPr lang="fi-FI" dirty="0"/>
              <a:t>Ovh yli 200€=70€</a:t>
            </a:r>
          </a:p>
          <a:p>
            <a:r>
              <a:rPr lang="fi-FI" dirty="0"/>
              <a:t>Untuvat </a:t>
            </a:r>
            <a:r>
              <a:rPr lang="fi-FI" dirty="0" err="1"/>
              <a:t>super</a:t>
            </a:r>
            <a:r>
              <a:rPr lang="fi-FI" dirty="0"/>
              <a:t> alella 70€-140€</a:t>
            </a:r>
          </a:p>
          <a:p>
            <a:endParaRPr lang="fi-FI" dirty="0"/>
          </a:p>
        </p:txBody>
      </p:sp>
      <p:sp>
        <p:nvSpPr>
          <p:cNvPr id="5" name="Dian numeron paikkamerkki 4"/>
          <p:cNvSpPr>
            <a:spLocks noGrp="1"/>
          </p:cNvSpPr>
          <p:nvPr>
            <p:ph type="sldNum" sz="quarter" idx="12"/>
          </p:nvPr>
        </p:nvSpPr>
        <p:spPr/>
        <p:txBody>
          <a:bodyPr/>
          <a:lstStyle/>
          <a:p>
            <a:fld id="{6D22F896-40B5-4ADD-8801-0D06FADFA095}" type="slidenum">
              <a:rPr lang="en-US" smtClean="0"/>
              <a:t>2</a:t>
            </a:fld>
            <a:endParaRPr lang="en-US"/>
          </a:p>
        </p:txBody>
      </p:sp>
    </p:spTree>
    <p:extLst>
      <p:ext uri="{BB962C8B-B14F-4D97-AF65-F5344CB8AC3E}">
        <p14:creationId xmlns:p14="http://schemas.microsoft.com/office/powerpoint/2010/main" val="142752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424EFF1-5A36-3F55-F670-7F924CD478DC}"/>
              </a:ext>
            </a:extLst>
          </p:cNvPr>
          <p:cNvSpPr>
            <a:spLocks noGrp="1"/>
          </p:cNvSpPr>
          <p:nvPr>
            <p:ph type="title"/>
          </p:nvPr>
        </p:nvSpPr>
        <p:spPr>
          <a:solidFill>
            <a:srgbClr val="F826B7"/>
          </a:solidFill>
        </p:spPr>
        <p:txBody>
          <a:bodyPr/>
          <a:lstStyle/>
          <a:p>
            <a:pPr algn="ctr"/>
            <a:r>
              <a:rPr lang="fi-FI" dirty="0"/>
              <a:t>Markkinointisuunnitelman tavoitteet</a:t>
            </a:r>
          </a:p>
        </p:txBody>
      </p:sp>
      <p:sp>
        <p:nvSpPr>
          <p:cNvPr id="3" name="Sisällön paikkamerkki 2">
            <a:extLst>
              <a:ext uri="{FF2B5EF4-FFF2-40B4-BE49-F238E27FC236}">
                <a16:creationId xmlns:a16="http://schemas.microsoft.com/office/drawing/2014/main" id="{9D030938-4F97-B190-A947-099C851CF658}"/>
              </a:ext>
            </a:extLst>
          </p:cNvPr>
          <p:cNvSpPr>
            <a:spLocks noGrp="1"/>
          </p:cNvSpPr>
          <p:nvPr>
            <p:ph idx="1"/>
          </p:nvPr>
        </p:nvSpPr>
        <p:spPr/>
        <p:txBody>
          <a:bodyPr>
            <a:normAutofit/>
          </a:bodyPr>
          <a:lstStyle/>
          <a:p>
            <a:r>
              <a:rPr lang="fi-FI" dirty="0"/>
              <a:t>Päätavoite on saada viikko myynti kasvamaan. Tavoite on 250 takkia viikossa. Syyskuussa takkeja keksimäärin meni 180 viikossa.</a:t>
            </a:r>
          </a:p>
          <a:p>
            <a:r>
              <a:rPr lang="fi-FI" dirty="0" err="1"/>
              <a:t>Tiktokissa</a:t>
            </a:r>
            <a:r>
              <a:rPr lang="fi-FI" dirty="0"/>
              <a:t> on tavoitteena saada seuraajia 300 lisää 1550=1850</a:t>
            </a:r>
          </a:p>
          <a:p>
            <a:r>
              <a:rPr lang="fi-FI" dirty="0" err="1"/>
              <a:t>Tiktok</a:t>
            </a:r>
            <a:r>
              <a:rPr lang="fi-FI" dirty="0"/>
              <a:t> live tavoite on saada katselijoita liveen noin 1000 ja 15 takkia myytyä per live.</a:t>
            </a:r>
          </a:p>
          <a:p>
            <a:r>
              <a:rPr lang="fi-FI" dirty="0"/>
              <a:t>Instagramissa tavoite on nostaa profiilin katselukertoja kuukaudessa 10 000=20 000 katsojaan</a:t>
            </a:r>
          </a:p>
          <a:p>
            <a:r>
              <a:rPr lang="fi-FI" dirty="0"/>
              <a:t>Facebookissa tavoitteena on kasvattaa yleisöä 40 000-100 000</a:t>
            </a:r>
          </a:p>
        </p:txBody>
      </p:sp>
    </p:spTree>
    <p:extLst>
      <p:ext uri="{BB962C8B-B14F-4D97-AF65-F5344CB8AC3E}">
        <p14:creationId xmlns:p14="http://schemas.microsoft.com/office/powerpoint/2010/main" val="3257612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9CBA12C-1100-E453-E6FE-8833EB1AF865}"/>
              </a:ext>
            </a:extLst>
          </p:cNvPr>
          <p:cNvSpPr>
            <a:spLocks noGrp="1"/>
          </p:cNvSpPr>
          <p:nvPr>
            <p:ph type="title"/>
          </p:nvPr>
        </p:nvSpPr>
        <p:spPr/>
        <p:txBody>
          <a:bodyPr/>
          <a:lstStyle/>
          <a:p>
            <a:r>
              <a:rPr lang="fi-FI" dirty="0"/>
              <a:t>Markkina/toimiala-analyysi</a:t>
            </a:r>
            <a:br>
              <a:rPr lang="fi-FI" dirty="0"/>
            </a:br>
            <a:r>
              <a:rPr lang="fi-FI" dirty="0"/>
              <a:t>mitkä asiat vaikuttaa muutokseen</a:t>
            </a:r>
          </a:p>
        </p:txBody>
      </p:sp>
      <p:sp>
        <p:nvSpPr>
          <p:cNvPr id="3" name="Sisällön paikkamerkki 2">
            <a:extLst>
              <a:ext uri="{FF2B5EF4-FFF2-40B4-BE49-F238E27FC236}">
                <a16:creationId xmlns:a16="http://schemas.microsoft.com/office/drawing/2014/main" id="{0DA7D230-1F98-9043-2BBD-217171A3D199}"/>
              </a:ext>
            </a:extLst>
          </p:cNvPr>
          <p:cNvSpPr>
            <a:spLocks noGrp="1"/>
          </p:cNvSpPr>
          <p:nvPr>
            <p:ph idx="1"/>
          </p:nvPr>
        </p:nvSpPr>
        <p:spPr/>
        <p:txBody>
          <a:bodyPr>
            <a:normAutofit fontScale="77500" lnSpcReduction="20000"/>
          </a:bodyPr>
          <a:lstStyle/>
          <a:p>
            <a:r>
              <a:rPr lang="fi-FI" dirty="0"/>
              <a:t>konkurssien kasvu lisäävää realisoitavan tavaran määrää, mikä kasvattaa tarjontaa markkinoilla, mutta voi samalla laskea tuotteiden arvoa, kun tavaraa on runsaasti liikkeellä.</a:t>
            </a:r>
          </a:p>
          <a:p>
            <a:endParaRPr lang="fi-FI" dirty="0"/>
          </a:p>
          <a:p>
            <a:r>
              <a:rPr lang="fi-FI" dirty="0"/>
              <a:t>Verkkokaupan nopea kasvu ja digitalisaatio muuttavat pysyvästi ostokäyttäytymistä. Kuluttajat ostavat yhä enemmän verkosta, mikä pakottaa myös outlet- ja realisointiliikkeet kehittämään omia verkkokanaviaan ja näkyvyyttään.</a:t>
            </a:r>
          </a:p>
          <a:p>
            <a:endParaRPr lang="fi-FI" dirty="0"/>
          </a:p>
          <a:p>
            <a:r>
              <a:rPr lang="fi-FI" dirty="0"/>
              <a:t>Kuluttajien arvot ovat muuttuneet: halpa hinta ei enää yksin riitä, vaan tuotteilta odotetaan laatua, vastuullisuutta ja kestävyyttä. Tämä vaikuttaa siihen, millaisia tuotteita ja brändejä kuluttajat valitsevat.</a:t>
            </a:r>
          </a:p>
          <a:p>
            <a:endParaRPr lang="fi-FI" dirty="0"/>
          </a:p>
          <a:p>
            <a:r>
              <a:rPr lang="fi-FI" dirty="0"/>
              <a:t>Kivijalkakauppojen kävijämäärät laskevat jatkuvasti, koska ostaminen siirtyy verkkoon se on helppoa ja nopeaa pystyy tilata milloin itselle sopii. </a:t>
            </a:r>
          </a:p>
        </p:txBody>
      </p:sp>
    </p:spTree>
    <p:extLst>
      <p:ext uri="{BB962C8B-B14F-4D97-AF65-F5344CB8AC3E}">
        <p14:creationId xmlns:p14="http://schemas.microsoft.com/office/powerpoint/2010/main" val="3297531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1"/>
          <p:cNvSpPr>
            <a:spLocks noGrp="1"/>
          </p:cNvSpPr>
          <p:nvPr>
            <p:ph type="title"/>
          </p:nvPr>
        </p:nvSpPr>
        <p:spPr>
          <a:xfrm>
            <a:off x="673768" y="0"/>
            <a:ext cx="7420660" cy="974558"/>
          </a:xfrm>
        </p:spPr>
        <p:txBody>
          <a:bodyPr>
            <a:normAutofit fontScale="90000"/>
          </a:bodyPr>
          <a:lstStyle/>
          <a:p>
            <a:r>
              <a:rPr lang="fi-FI" dirty="0"/>
              <a:t>Markkina/toimiala-analyysi miten toimiala on muuttumassa</a:t>
            </a:r>
          </a:p>
        </p:txBody>
      </p:sp>
      <p:sp>
        <p:nvSpPr>
          <p:cNvPr id="7" name="Sisällön paikkamerkki 6">
            <a:extLst>
              <a:ext uri="{FF2B5EF4-FFF2-40B4-BE49-F238E27FC236}">
                <a16:creationId xmlns:a16="http://schemas.microsoft.com/office/drawing/2014/main" id="{B1A105B4-7C0F-DBB6-F84A-4DD78ED9D3E2}"/>
              </a:ext>
            </a:extLst>
          </p:cNvPr>
          <p:cNvSpPr>
            <a:spLocks noGrp="1"/>
          </p:cNvSpPr>
          <p:nvPr>
            <p:ph idx="1"/>
          </p:nvPr>
        </p:nvSpPr>
        <p:spPr/>
        <p:txBody>
          <a:bodyPr>
            <a:normAutofit fontScale="85000" lnSpcReduction="10000"/>
          </a:bodyPr>
          <a:lstStyle/>
          <a:p>
            <a:r>
              <a:rPr lang="fi-FI" dirty="0"/>
              <a:t>Konkurssien määrä on Suomessa kasvanut viimeisen kahden vuoden aikana selvästi ja valitettavasti kehitys näyttää jatkuvan. Tämä lisää realisointi- ja outlet-toimialan tavaratarjontaa. Näin ollen alan yrityksillä on enemmän valinnanvaraa siitä, millaisia tuotteita ne ottavat myyntiin.</a:t>
            </a:r>
          </a:p>
          <a:p>
            <a:endParaRPr lang="fi-FI" dirty="0"/>
          </a:p>
          <a:p>
            <a:r>
              <a:rPr lang="fi-FI" dirty="0"/>
              <a:t>Samaan aikaan verkkokaupat ovat lisääntyneet nopeasti, ja kivijalkamyymälöiden kävijämäärät vähenevät vuosi vuodelta. Kuluttajat hakevat yhä useammin tuotteita verkosta ja odottavat myös outlet-liikkeiltä verkkokauppaa</a:t>
            </a:r>
          </a:p>
          <a:p>
            <a:r>
              <a:rPr lang="fi-FI" dirty="0"/>
              <a:t>Kuluttajien odotukset ovat muuttuneet, pelkkä “halpa hinta” ei enää riitä. Tuotteilta halutaan hyvää laatua, vastuullisuutta ja läpinäkyvyyttä. Tulevaisuudessa menestyvät ne realisointi- ja outlet-yritykset, jotka pystyvät yhdistämään edulliset hinnat, vastuullisuuden ja monikanavaisen (verkko + kivijalka) myyntimallin.</a:t>
            </a:r>
          </a:p>
        </p:txBody>
      </p:sp>
    </p:spTree>
    <p:extLst>
      <p:ext uri="{BB962C8B-B14F-4D97-AF65-F5344CB8AC3E}">
        <p14:creationId xmlns:p14="http://schemas.microsoft.com/office/powerpoint/2010/main" val="2716378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1FCE4E-250B-A2B1-2AA5-966FB59213C7}"/>
              </a:ext>
            </a:extLst>
          </p:cNvPr>
          <p:cNvSpPr>
            <a:spLocks noGrp="1"/>
          </p:cNvSpPr>
          <p:nvPr>
            <p:ph type="title"/>
          </p:nvPr>
        </p:nvSpPr>
        <p:spPr/>
        <p:txBody>
          <a:bodyPr>
            <a:normAutofit fontScale="90000"/>
          </a:bodyPr>
          <a:lstStyle/>
          <a:p>
            <a:r>
              <a:rPr lang="fi-FI" dirty="0"/>
              <a:t>Markkina/toimiala-analyysi</a:t>
            </a:r>
            <a:br>
              <a:rPr lang="fi-FI" dirty="0"/>
            </a:br>
            <a:r>
              <a:rPr lang="fi-FI" dirty="0"/>
              <a:t>miten muutokset vaikuttaa yrityksen toimintaan</a:t>
            </a:r>
            <a:br>
              <a:rPr lang="fi-FI" dirty="0"/>
            </a:br>
            <a:endParaRPr lang="fi-FI" dirty="0"/>
          </a:p>
        </p:txBody>
      </p:sp>
      <p:sp>
        <p:nvSpPr>
          <p:cNvPr id="3" name="Sisällön paikkamerkki 2">
            <a:extLst>
              <a:ext uri="{FF2B5EF4-FFF2-40B4-BE49-F238E27FC236}">
                <a16:creationId xmlns:a16="http://schemas.microsoft.com/office/drawing/2014/main" id="{F4696B87-2A8A-BAE2-57C4-5DD1C187F2AC}"/>
              </a:ext>
            </a:extLst>
          </p:cNvPr>
          <p:cNvSpPr>
            <a:spLocks noGrp="1"/>
          </p:cNvSpPr>
          <p:nvPr>
            <p:ph idx="1"/>
          </p:nvPr>
        </p:nvSpPr>
        <p:spPr/>
        <p:txBody>
          <a:bodyPr/>
          <a:lstStyle/>
          <a:p>
            <a:r>
              <a:rPr lang="fi-FI" dirty="0"/>
              <a:t>Outlet Housen toimintaa tämä ehdottomasti haastaa, mutta samalla avaa uusia mahdollisuuksia.</a:t>
            </a:r>
          </a:p>
          <a:p>
            <a:r>
              <a:rPr lang="fi-FI" dirty="0"/>
              <a:t>Outlet Housen pitää tulevaisuudessa vielä enemmän panostaa laadukkaisiin ja etenkin vastuullisesti tuotettuihin tuotteisiin. </a:t>
            </a:r>
          </a:p>
          <a:p>
            <a:r>
              <a:rPr lang="fi-FI" dirty="0"/>
              <a:t>Tulevaisuudessa pitää </a:t>
            </a:r>
            <a:r>
              <a:rPr lang="fi-FI" dirty="0" err="1"/>
              <a:t>tiktok</a:t>
            </a:r>
            <a:r>
              <a:rPr lang="fi-FI" dirty="0"/>
              <a:t> </a:t>
            </a:r>
            <a:r>
              <a:rPr lang="fi-FI" dirty="0" err="1"/>
              <a:t>messenger</a:t>
            </a:r>
            <a:r>
              <a:rPr lang="fi-FI" dirty="0"/>
              <a:t> myynnin lisäksi avata nettikauppa. Nettikauppa avaa mahdollisuuksien lisäksi haasteita, koska tuotteita on paljon yksilökappalein. Myös nettikauppa vaatii samalla investointeja selkeään varaston hallinta ohjelmaan ja varasto saldo laskuriin.</a:t>
            </a:r>
          </a:p>
          <a:p>
            <a:endParaRPr lang="fi-FI" dirty="0"/>
          </a:p>
        </p:txBody>
      </p:sp>
    </p:spTree>
    <p:extLst>
      <p:ext uri="{BB962C8B-B14F-4D97-AF65-F5344CB8AC3E}">
        <p14:creationId xmlns:p14="http://schemas.microsoft.com/office/powerpoint/2010/main" val="3145954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p:cNvGraphicFramePr>
            <a:graphicFrameLocks noGrp="1"/>
          </p:cNvGraphicFramePr>
          <p:nvPr>
            <p:ph idx="1"/>
            <p:extLst>
              <p:ext uri="{D42A27DB-BD31-4B8C-83A1-F6EECF244321}">
                <p14:modId xmlns:p14="http://schemas.microsoft.com/office/powerpoint/2010/main" val="1050304069"/>
              </p:ext>
            </p:extLst>
          </p:nvPr>
        </p:nvGraphicFramePr>
        <p:xfrm>
          <a:off x="807983" y="878305"/>
          <a:ext cx="9864028" cy="5969211"/>
        </p:xfrm>
        <a:graphic>
          <a:graphicData uri="http://schemas.openxmlformats.org/drawingml/2006/table">
            <a:tbl>
              <a:tblPr firstRow="1" bandRow="1">
                <a:tableStyleId>{21E4AEA4-8DFA-4A89-87EB-49C32662AFE0}</a:tableStyleId>
              </a:tblPr>
              <a:tblGrid>
                <a:gridCol w="2466007">
                  <a:extLst>
                    <a:ext uri="{9D8B030D-6E8A-4147-A177-3AD203B41FA5}">
                      <a16:colId xmlns:a16="http://schemas.microsoft.com/office/drawing/2014/main" val="1441989515"/>
                    </a:ext>
                  </a:extLst>
                </a:gridCol>
                <a:gridCol w="2466007">
                  <a:extLst>
                    <a:ext uri="{9D8B030D-6E8A-4147-A177-3AD203B41FA5}">
                      <a16:colId xmlns:a16="http://schemas.microsoft.com/office/drawing/2014/main" val="1894160210"/>
                    </a:ext>
                  </a:extLst>
                </a:gridCol>
                <a:gridCol w="2466007">
                  <a:extLst>
                    <a:ext uri="{9D8B030D-6E8A-4147-A177-3AD203B41FA5}">
                      <a16:colId xmlns:a16="http://schemas.microsoft.com/office/drawing/2014/main" val="2898705896"/>
                    </a:ext>
                  </a:extLst>
                </a:gridCol>
                <a:gridCol w="2466007">
                  <a:extLst>
                    <a:ext uri="{9D8B030D-6E8A-4147-A177-3AD203B41FA5}">
                      <a16:colId xmlns:a16="http://schemas.microsoft.com/office/drawing/2014/main" val="717535052"/>
                    </a:ext>
                  </a:extLst>
                </a:gridCol>
              </a:tblGrid>
              <a:tr h="970380">
                <a:tc>
                  <a:txBody>
                    <a:bodyPr/>
                    <a:lstStyle/>
                    <a:p>
                      <a:pPr algn="ctr"/>
                      <a:r>
                        <a:rPr lang="fi-FI" sz="2000"/>
                        <a:t>Nykyiset kilpailijat</a:t>
                      </a:r>
                    </a:p>
                  </a:txBody>
                  <a:tcPr anchor="ctr">
                    <a:solidFill>
                      <a:srgbClr val="F826B7"/>
                    </a:solidFill>
                  </a:tcPr>
                </a:tc>
                <a:tc>
                  <a:txBody>
                    <a:bodyPr/>
                    <a:lstStyle/>
                    <a:p>
                      <a:pPr algn="ctr"/>
                      <a:r>
                        <a:rPr lang="fi-FI" sz="2000"/>
                        <a:t>Kilpailijan vahvuudet</a:t>
                      </a:r>
                    </a:p>
                  </a:txBody>
                  <a:tcPr anchor="ctr">
                    <a:solidFill>
                      <a:srgbClr val="F826B7"/>
                    </a:solidFill>
                  </a:tcPr>
                </a:tc>
                <a:tc>
                  <a:txBody>
                    <a:bodyPr/>
                    <a:lstStyle/>
                    <a:p>
                      <a:pPr algn="ctr"/>
                      <a:r>
                        <a:rPr lang="fi-FI" sz="2000"/>
                        <a:t>Kilpailijan heikkoudet</a:t>
                      </a:r>
                    </a:p>
                  </a:txBody>
                  <a:tcPr anchor="ctr">
                    <a:solidFill>
                      <a:srgbClr val="F826B7"/>
                    </a:solidFill>
                  </a:tcPr>
                </a:tc>
                <a:tc>
                  <a:txBody>
                    <a:bodyPr/>
                    <a:lstStyle/>
                    <a:p>
                      <a:pPr algn="ctr"/>
                      <a:r>
                        <a:rPr lang="fi-FI" sz="2000"/>
                        <a:t>Kilpailijan markkinointikanavat</a:t>
                      </a:r>
                      <a:r>
                        <a:rPr lang="fi-FI" sz="2000" baseline="0"/>
                        <a:t> ja </a:t>
                      </a:r>
                      <a:r>
                        <a:rPr lang="fi-FI" sz="2000" baseline="0" err="1"/>
                        <a:t>somenäkyvyys</a:t>
                      </a:r>
                      <a:endParaRPr lang="fi-FI" sz="2000"/>
                    </a:p>
                  </a:txBody>
                  <a:tcPr anchor="ctr">
                    <a:solidFill>
                      <a:srgbClr val="F826B7"/>
                    </a:solidFill>
                  </a:tcPr>
                </a:tc>
                <a:extLst>
                  <a:ext uri="{0D108BD9-81ED-4DB2-BD59-A6C34878D82A}">
                    <a16:rowId xmlns:a16="http://schemas.microsoft.com/office/drawing/2014/main" val="1768766097"/>
                  </a:ext>
                </a:extLst>
              </a:tr>
              <a:tr h="1940760">
                <a:tc>
                  <a:txBody>
                    <a:bodyPr/>
                    <a:lstStyle/>
                    <a:p>
                      <a:r>
                        <a:rPr lang="fi-FI" dirty="0"/>
                        <a:t>YKKÖSBASAARI</a:t>
                      </a:r>
                    </a:p>
                    <a:p>
                      <a:r>
                        <a:rPr lang="fi-FI" dirty="0"/>
                        <a:t>(naapuri)</a:t>
                      </a:r>
                    </a:p>
                  </a:txBody>
                  <a:tcPr>
                    <a:solidFill>
                      <a:srgbClr val="FBCBEE"/>
                    </a:solidFill>
                  </a:tcPr>
                </a:tc>
                <a:tc>
                  <a:txBody>
                    <a:bodyPr/>
                    <a:lstStyle/>
                    <a:p>
                      <a:r>
                        <a:rPr lang="fi-FI" dirty="0"/>
                        <a:t>Vahvuus on monipuolinen ja todella usein vaihtuva valikoima, joka pitää asiakasvirran tasaisena.  Voi löytää, mitä vain edullisesti.</a:t>
                      </a:r>
                    </a:p>
                  </a:txBody>
                  <a:tcPr>
                    <a:solidFill>
                      <a:srgbClr val="FBCBEE"/>
                    </a:solidFill>
                  </a:tcPr>
                </a:tc>
                <a:tc>
                  <a:txBody>
                    <a:bodyPr/>
                    <a:lstStyle/>
                    <a:p>
                      <a:r>
                        <a:rPr lang="fi-FI" dirty="0"/>
                        <a:t>Tuotteiden saatavuus, kunto ja laatu vaihtelee jatkuvasti. Myymälä ympäristö on sekava ja visuaalinen ilme. </a:t>
                      </a:r>
                    </a:p>
                  </a:txBody>
                  <a:tcPr>
                    <a:solidFill>
                      <a:srgbClr val="FBCBEE"/>
                    </a:solidFill>
                  </a:tcPr>
                </a:tc>
                <a:tc>
                  <a:txBody>
                    <a:bodyPr/>
                    <a:lstStyle/>
                    <a:p>
                      <a:r>
                        <a:rPr lang="fi-FI" dirty="0"/>
                        <a:t>3000 seuraajaa </a:t>
                      </a:r>
                      <a:r>
                        <a:rPr lang="fi-FI" dirty="0" err="1"/>
                        <a:t>ig</a:t>
                      </a:r>
                      <a:r>
                        <a:rPr lang="fi-FI" dirty="0"/>
                        <a:t> :julkaisutahti </a:t>
                      </a:r>
                      <a:r>
                        <a:rPr lang="fi-FI" dirty="0" err="1"/>
                        <a:t>jokapäivä</a:t>
                      </a:r>
                      <a:endParaRPr lang="fi-FI" dirty="0"/>
                    </a:p>
                    <a:p>
                      <a:r>
                        <a:rPr lang="fi-FI" dirty="0"/>
                        <a:t>979 seuraajaa </a:t>
                      </a:r>
                      <a:r>
                        <a:rPr lang="fi-FI" dirty="0" err="1"/>
                        <a:t>tiktok</a:t>
                      </a:r>
                      <a:r>
                        <a:rPr lang="fi-FI" dirty="0"/>
                        <a:t>: julkaisutahti harvoin</a:t>
                      </a:r>
                    </a:p>
                    <a:p>
                      <a:r>
                        <a:rPr lang="fi-FI" dirty="0"/>
                        <a:t>9600 seuraajaa </a:t>
                      </a:r>
                      <a:r>
                        <a:rPr lang="fi-FI" dirty="0" err="1"/>
                        <a:t>fb:julkaisu</a:t>
                      </a:r>
                      <a:r>
                        <a:rPr lang="fi-FI" dirty="0"/>
                        <a:t> tahti 4/julkaisua viikossa</a:t>
                      </a:r>
                    </a:p>
                  </a:txBody>
                  <a:tcPr>
                    <a:solidFill>
                      <a:srgbClr val="FBCBEE"/>
                    </a:solidFill>
                  </a:tcPr>
                </a:tc>
                <a:extLst>
                  <a:ext uri="{0D108BD9-81ED-4DB2-BD59-A6C34878D82A}">
                    <a16:rowId xmlns:a16="http://schemas.microsoft.com/office/drawing/2014/main" val="3414806166"/>
                  </a:ext>
                </a:extLst>
              </a:tr>
              <a:tr h="1488651">
                <a:tc>
                  <a:txBody>
                    <a:bodyPr/>
                    <a:lstStyle/>
                    <a:p>
                      <a:r>
                        <a:rPr lang="fi-FI" dirty="0" err="1"/>
                        <a:t>Stadium</a:t>
                      </a:r>
                      <a:r>
                        <a:rPr lang="fi-FI" dirty="0"/>
                        <a:t> outlet</a:t>
                      </a:r>
                    </a:p>
                  </a:txBody>
                  <a:tcPr>
                    <a:solidFill>
                      <a:srgbClr val="FBCBEE"/>
                    </a:solidFill>
                  </a:tcPr>
                </a:tc>
                <a:tc>
                  <a:txBody>
                    <a:bodyPr/>
                    <a:lstStyle/>
                    <a:p>
                      <a:r>
                        <a:rPr lang="fi-FI" dirty="0"/>
                        <a:t>Vahvuus vahva ja tunnettu brändi keskeinen sijainti </a:t>
                      </a:r>
                      <a:r>
                        <a:rPr lang="fi-FI" dirty="0" err="1"/>
                        <a:t>idp</a:t>
                      </a:r>
                      <a:endParaRPr lang="fi-FI" dirty="0"/>
                    </a:p>
                  </a:txBody>
                  <a:tcPr>
                    <a:solidFill>
                      <a:srgbClr val="FBCBEE"/>
                    </a:solidFill>
                  </a:tcPr>
                </a:tc>
                <a:tc>
                  <a:txBody>
                    <a:bodyPr/>
                    <a:lstStyle/>
                    <a:p>
                      <a:r>
                        <a:rPr lang="fi-FI" dirty="0"/>
                        <a:t>Asiakaspalvelu on vaihtelevaa ja ei persoonallisuutta</a:t>
                      </a:r>
                    </a:p>
                  </a:txBody>
                  <a:tcPr>
                    <a:solidFill>
                      <a:srgbClr val="FBCBEE"/>
                    </a:solidFill>
                  </a:tcPr>
                </a:tc>
                <a:tc>
                  <a:txBody>
                    <a:bodyPr/>
                    <a:lstStyle/>
                    <a:p>
                      <a:r>
                        <a:rPr lang="fi-FI" dirty="0"/>
                        <a:t>Suomenlaajuinen </a:t>
                      </a:r>
                      <a:r>
                        <a:rPr lang="fi-FI" dirty="0" err="1"/>
                        <a:t>ig</a:t>
                      </a:r>
                      <a:r>
                        <a:rPr lang="fi-FI" dirty="0"/>
                        <a:t> 9000 seuraajaa 1-2 postausta vko.</a:t>
                      </a:r>
                    </a:p>
                    <a:p>
                      <a:r>
                        <a:rPr lang="fi-FI" dirty="0"/>
                        <a:t>Nettikauppa ja bonus järjestelmä</a:t>
                      </a:r>
                    </a:p>
                  </a:txBody>
                  <a:tcPr>
                    <a:solidFill>
                      <a:srgbClr val="FBCBEE"/>
                    </a:solidFill>
                  </a:tcPr>
                </a:tc>
                <a:extLst>
                  <a:ext uri="{0D108BD9-81ED-4DB2-BD59-A6C34878D82A}">
                    <a16:rowId xmlns:a16="http://schemas.microsoft.com/office/drawing/2014/main" val="3556307608"/>
                  </a:ext>
                </a:extLst>
              </a:tr>
              <a:tr h="1411462">
                <a:tc>
                  <a:txBody>
                    <a:bodyPr/>
                    <a:lstStyle/>
                    <a:p>
                      <a:r>
                        <a:rPr lang="fi-FI" dirty="0" err="1"/>
                        <a:t>Aukia</a:t>
                      </a:r>
                      <a:endParaRPr lang="fi-FI" dirty="0"/>
                    </a:p>
                  </a:txBody>
                  <a:tcPr>
                    <a:solidFill>
                      <a:srgbClr val="FBCBEE"/>
                    </a:solidFill>
                  </a:tcPr>
                </a:tc>
                <a:tc>
                  <a:txBody>
                    <a:bodyPr/>
                    <a:lstStyle/>
                    <a:p>
                      <a:r>
                        <a:rPr lang="fi-FI" dirty="0"/>
                        <a:t>Laaja ja laadukas brändivalikoima esim. </a:t>
                      </a:r>
                      <a:r>
                        <a:rPr lang="fi-FI" dirty="0" err="1"/>
                        <a:t>gant</a:t>
                      </a:r>
                      <a:r>
                        <a:rPr lang="fi-FI" dirty="0"/>
                        <a:t> ja pitkähistoria</a:t>
                      </a:r>
                    </a:p>
                  </a:txBody>
                  <a:tcPr>
                    <a:solidFill>
                      <a:srgbClr val="FBCBEE"/>
                    </a:solidFill>
                  </a:tcPr>
                </a:tc>
                <a:tc>
                  <a:txBody>
                    <a:bodyPr/>
                    <a:lstStyle/>
                    <a:p>
                      <a:r>
                        <a:rPr lang="fi-FI" dirty="0"/>
                        <a:t>Harvoin ale </a:t>
                      </a:r>
                      <a:r>
                        <a:rPr lang="fi-FI" dirty="0" err="1"/>
                        <a:t>kampanijoita</a:t>
                      </a:r>
                      <a:r>
                        <a:rPr lang="fi-FI" dirty="0"/>
                        <a:t> ja kalliimpi, kun netistä tilaisi esim. </a:t>
                      </a:r>
                      <a:r>
                        <a:rPr lang="fi-FI" dirty="0" err="1"/>
                        <a:t>zalando</a:t>
                      </a:r>
                      <a:endParaRPr lang="fi-FI" dirty="0"/>
                    </a:p>
                  </a:txBody>
                  <a:tcPr>
                    <a:solidFill>
                      <a:srgbClr val="FBCBEE"/>
                    </a:solidFill>
                  </a:tcPr>
                </a:tc>
                <a:tc>
                  <a:txBody>
                    <a:bodyPr/>
                    <a:lstStyle/>
                    <a:p>
                      <a:r>
                        <a:rPr lang="fi-FI" dirty="0"/>
                        <a:t>Suomenlaajuinen </a:t>
                      </a:r>
                      <a:r>
                        <a:rPr lang="fi-FI" dirty="0" err="1"/>
                        <a:t>ig</a:t>
                      </a:r>
                      <a:r>
                        <a:rPr lang="fi-FI" dirty="0"/>
                        <a:t> 2900 seuraajaa 2/vko, nettikauppa ja </a:t>
                      </a:r>
                      <a:r>
                        <a:rPr lang="fi-FI" dirty="0" err="1"/>
                        <a:t>fb</a:t>
                      </a:r>
                      <a:r>
                        <a:rPr lang="fi-FI" dirty="0"/>
                        <a:t> 112 seuraajaa vaihtelevasti postauksia</a:t>
                      </a:r>
                    </a:p>
                  </a:txBody>
                  <a:tcPr>
                    <a:solidFill>
                      <a:srgbClr val="FBCBEE"/>
                    </a:solidFill>
                  </a:tcPr>
                </a:tc>
                <a:extLst>
                  <a:ext uri="{0D108BD9-81ED-4DB2-BD59-A6C34878D82A}">
                    <a16:rowId xmlns:a16="http://schemas.microsoft.com/office/drawing/2014/main" val="7403136"/>
                  </a:ext>
                </a:extLst>
              </a:tr>
            </a:tbl>
          </a:graphicData>
        </a:graphic>
      </p:graphicFrame>
      <p:sp>
        <p:nvSpPr>
          <p:cNvPr id="5" name="Otsikko 1"/>
          <p:cNvSpPr>
            <a:spLocks noGrp="1"/>
          </p:cNvSpPr>
          <p:nvPr>
            <p:ph type="title"/>
          </p:nvPr>
        </p:nvSpPr>
        <p:spPr>
          <a:xfrm>
            <a:off x="807983" y="0"/>
            <a:ext cx="7254640" cy="1280161"/>
          </a:xfrm>
        </p:spPr>
        <p:txBody>
          <a:bodyPr>
            <a:normAutofit/>
          </a:bodyPr>
          <a:lstStyle/>
          <a:p>
            <a:r>
              <a:rPr lang="fi-FI"/>
              <a:t>Kilpailija-analyysi</a:t>
            </a:r>
          </a:p>
        </p:txBody>
      </p:sp>
    </p:spTree>
    <p:extLst>
      <p:ext uri="{BB962C8B-B14F-4D97-AF65-F5344CB8AC3E}">
        <p14:creationId xmlns:p14="http://schemas.microsoft.com/office/powerpoint/2010/main" val="2865549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p:cNvGraphicFramePr>
            <a:graphicFrameLocks noGrp="1"/>
          </p:cNvGraphicFramePr>
          <p:nvPr>
            <p:ph idx="1"/>
            <p:extLst>
              <p:ext uri="{D42A27DB-BD31-4B8C-83A1-F6EECF244321}">
                <p14:modId xmlns:p14="http://schemas.microsoft.com/office/powerpoint/2010/main" val="1731495637"/>
              </p:ext>
            </p:extLst>
          </p:nvPr>
        </p:nvGraphicFramePr>
        <p:xfrm>
          <a:off x="914400" y="954804"/>
          <a:ext cx="10439400" cy="5806409"/>
        </p:xfrm>
        <a:graphic>
          <a:graphicData uri="http://schemas.openxmlformats.org/drawingml/2006/table">
            <a:tbl>
              <a:tblPr firstRow="1" bandRow="1">
                <a:tableStyleId>{21E4AEA4-8DFA-4A89-87EB-49C32662AFE0}</a:tableStyleId>
              </a:tblPr>
              <a:tblGrid>
                <a:gridCol w="2609850">
                  <a:extLst>
                    <a:ext uri="{9D8B030D-6E8A-4147-A177-3AD203B41FA5}">
                      <a16:colId xmlns:a16="http://schemas.microsoft.com/office/drawing/2014/main" val="1441989515"/>
                    </a:ext>
                  </a:extLst>
                </a:gridCol>
                <a:gridCol w="2609850">
                  <a:extLst>
                    <a:ext uri="{9D8B030D-6E8A-4147-A177-3AD203B41FA5}">
                      <a16:colId xmlns:a16="http://schemas.microsoft.com/office/drawing/2014/main" val="1894160210"/>
                    </a:ext>
                  </a:extLst>
                </a:gridCol>
                <a:gridCol w="2609850">
                  <a:extLst>
                    <a:ext uri="{9D8B030D-6E8A-4147-A177-3AD203B41FA5}">
                      <a16:colId xmlns:a16="http://schemas.microsoft.com/office/drawing/2014/main" val="2898705896"/>
                    </a:ext>
                  </a:extLst>
                </a:gridCol>
                <a:gridCol w="2609850">
                  <a:extLst>
                    <a:ext uri="{9D8B030D-6E8A-4147-A177-3AD203B41FA5}">
                      <a16:colId xmlns:a16="http://schemas.microsoft.com/office/drawing/2014/main" val="717535052"/>
                    </a:ext>
                  </a:extLst>
                </a:gridCol>
              </a:tblGrid>
              <a:tr h="1207921">
                <a:tc>
                  <a:txBody>
                    <a:bodyPr/>
                    <a:lstStyle/>
                    <a:p>
                      <a:pPr algn="ctr"/>
                      <a:r>
                        <a:rPr lang="fi-FI" sz="2000"/>
                        <a:t>Miten</a:t>
                      </a:r>
                      <a:r>
                        <a:rPr lang="fi-FI" sz="2000" baseline="0"/>
                        <a:t> erottautua nykyisistä kilpailijoista</a:t>
                      </a:r>
                      <a:endParaRPr lang="fi-FI" sz="2000"/>
                    </a:p>
                  </a:txBody>
                  <a:tcPr anchor="ctr">
                    <a:solidFill>
                      <a:srgbClr val="F826B7"/>
                    </a:solidFill>
                  </a:tcPr>
                </a:tc>
                <a:tc>
                  <a:txBody>
                    <a:bodyPr/>
                    <a:lstStyle/>
                    <a:p>
                      <a:pPr algn="ctr"/>
                      <a:r>
                        <a:rPr lang="fi-FI" sz="2000"/>
                        <a:t>Mitkä</a:t>
                      </a:r>
                      <a:r>
                        <a:rPr lang="fi-FI" sz="2000" baseline="0"/>
                        <a:t> ovat yrityksen </a:t>
                      </a:r>
                      <a:r>
                        <a:rPr lang="fi-FI" sz="2000"/>
                        <a:t> vahvuudet</a:t>
                      </a:r>
                    </a:p>
                  </a:txBody>
                  <a:tcPr anchor="ctr">
                    <a:solidFill>
                      <a:srgbClr val="F826B7"/>
                    </a:solidFill>
                  </a:tcPr>
                </a:tc>
                <a:tc>
                  <a:txBody>
                    <a:bodyPr/>
                    <a:lstStyle/>
                    <a:p>
                      <a:pPr algn="ctr"/>
                      <a:r>
                        <a:rPr lang="fi-FI" sz="2000"/>
                        <a:t>Miten yritys voisi hyödyntää kilpailijoiden heikkoudet</a:t>
                      </a:r>
                    </a:p>
                  </a:txBody>
                  <a:tcPr anchor="ctr">
                    <a:solidFill>
                      <a:srgbClr val="F826B7"/>
                    </a:solidFill>
                  </a:tcPr>
                </a:tc>
                <a:tc>
                  <a:txBody>
                    <a:bodyPr/>
                    <a:lstStyle/>
                    <a:p>
                      <a:pPr algn="ctr"/>
                      <a:r>
                        <a:rPr lang="fi-FI" sz="2000"/>
                        <a:t>Miten yritys voisi olla mukana tulevaisuuden</a:t>
                      </a:r>
                      <a:r>
                        <a:rPr lang="fi-FI" sz="2000" baseline="0"/>
                        <a:t> kilpailussa</a:t>
                      </a:r>
                      <a:endParaRPr lang="fi-FI" sz="2000"/>
                    </a:p>
                  </a:txBody>
                  <a:tcPr anchor="ctr">
                    <a:solidFill>
                      <a:srgbClr val="F826B7"/>
                    </a:solidFill>
                  </a:tcPr>
                </a:tc>
                <a:extLst>
                  <a:ext uri="{0D108BD9-81ED-4DB2-BD59-A6C34878D82A}">
                    <a16:rowId xmlns:a16="http://schemas.microsoft.com/office/drawing/2014/main" val="1768766097"/>
                  </a:ext>
                </a:extLst>
              </a:tr>
              <a:tr h="4495769">
                <a:tc>
                  <a:txBody>
                    <a:bodyPr/>
                    <a:lstStyle/>
                    <a:p>
                      <a:r>
                        <a:rPr lang="fi-FI" dirty="0"/>
                        <a:t>Erotutaan laajalla valikoimalla. Meillä on yli 50 merkkiä myynnissä, edullisempaa kuin </a:t>
                      </a:r>
                      <a:r>
                        <a:rPr lang="fi-FI" dirty="0" err="1"/>
                        <a:t>stadiumim</a:t>
                      </a:r>
                      <a:r>
                        <a:rPr lang="fi-FI" dirty="0"/>
                        <a:t> outletissa ja </a:t>
                      </a:r>
                      <a:r>
                        <a:rPr lang="fi-FI" dirty="0" err="1"/>
                        <a:t>aukiassa</a:t>
                      </a:r>
                      <a:r>
                        <a:rPr lang="fi-FI" dirty="0"/>
                        <a:t>. Meillä on uutta vain hieman </a:t>
                      </a:r>
                      <a:r>
                        <a:rPr lang="fi-FI" dirty="0" err="1"/>
                        <a:t>kalliimalla</a:t>
                      </a:r>
                      <a:r>
                        <a:rPr lang="fi-FI" dirty="0"/>
                        <a:t> verrattuna kirppariin. Lisäksi meillä </a:t>
                      </a:r>
                      <a:r>
                        <a:rPr lang="fi-FI" dirty="0" err="1"/>
                        <a:t>tiktok</a:t>
                      </a:r>
                      <a:r>
                        <a:rPr lang="fi-FI" dirty="0"/>
                        <a:t> live myynti tulossa, jota ei muilla </a:t>
                      </a:r>
                      <a:r>
                        <a:rPr lang="fi-FI" dirty="0" err="1"/>
                        <a:t>seinäjoella</a:t>
                      </a:r>
                      <a:r>
                        <a:rPr lang="fi-FI" dirty="0"/>
                        <a:t>.</a:t>
                      </a:r>
                    </a:p>
                  </a:txBody>
                  <a:tcPr>
                    <a:solidFill>
                      <a:srgbClr val="FBCBEE"/>
                    </a:solidFill>
                  </a:tcPr>
                </a:tc>
                <a:tc>
                  <a:txBody>
                    <a:bodyPr/>
                    <a:lstStyle/>
                    <a:p>
                      <a:r>
                        <a:rPr lang="fi-FI" dirty="0"/>
                        <a:t>Yrityksen suurin vahvuus on asiakaspalvelu ja persoonallisuus. Meiltä saa aina ystävällistä ja yksilöllistä palvelua. Halutaan aina löytää ratkaisu asiakkaan ongelmaan. Ollaan lisäksi tosi joustavia.  Outlet House on enemmän kuin pelkkä kauppa se on elämys.</a:t>
                      </a:r>
                    </a:p>
                  </a:txBody>
                  <a:tcPr>
                    <a:solidFill>
                      <a:srgbClr val="FBCBEE"/>
                    </a:solidFill>
                  </a:tcPr>
                </a:tc>
                <a:tc>
                  <a:txBody>
                    <a:bodyPr/>
                    <a:lstStyle/>
                    <a:p>
                      <a:r>
                        <a:rPr lang="fi-FI" dirty="0"/>
                        <a:t>Outlet House on aktiivinen </a:t>
                      </a:r>
                      <a:r>
                        <a:rPr lang="fi-FI" dirty="0" err="1"/>
                        <a:t>tiktokissa</a:t>
                      </a:r>
                      <a:r>
                        <a:rPr lang="fi-FI" dirty="0"/>
                        <a:t>, meidän kilpailijat eivät ainakaan vielä ole. Ollaan pyritty tekemään selkeä myymälästä koon mukaan laitettu tuotteet ja Outletissa tarpeeksi tilaa. </a:t>
                      </a:r>
                      <a:r>
                        <a:rPr lang="fi-FI" dirty="0" err="1"/>
                        <a:t>Tiktok</a:t>
                      </a:r>
                      <a:r>
                        <a:rPr lang="fi-FI" dirty="0"/>
                        <a:t> livet on uutta suomessa.</a:t>
                      </a:r>
                    </a:p>
                  </a:txBody>
                  <a:tcPr>
                    <a:solidFill>
                      <a:srgbClr val="FBCBEE"/>
                    </a:solidFill>
                  </a:tcPr>
                </a:tc>
                <a:tc>
                  <a:txBody>
                    <a:bodyPr/>
                    <a:lstStyle/>
                    <a:p>
                      <a:r>
                        <a:rPr lang="fi-FI" dirty="0"/>
                        <a:t>Nettikauppa tulevaisuudessa ehdoton ja aktiivisen somen tekeminen </a:t>
                      </a:r>
                      <a:r>
                        <a:rPr lang="fi-FI" dirty="0" err="1"/>
                        <a:t>sekeällä</a:t>
                      </a:r>
                      <a:r>
                        <a:rPr lang="fi-FI" dirty="0"/>
                        <a:t> strategialla. Enemmän panostamista </a:t>
                      </a:r>
                      <a:r>
                        <a:rPr lang="fi-FI" dirty="0" err="1"/>
                        <a:t>instagramiin</a:t>
                      </a:r>
                      <a:r>
                        <a:rPr lang="fi-FI" dirty="0"/>
                        <a:t>.</a:t>
                      </a:r>
                    </a:p>
                  </a:txBody>
                  <a:tcPr>
                    <a:solidFill>
                      <a:srgbClr val="FBCBEE"/>
                    </a:solidFill>
                  </a:tcPr>
                </a:tc>
                <a:extLst>
                  <a:ext uri="{0D108BD9-81ED-4DB2-BD59-A6C34878D82A}">
                    <a16:rowId xmlns:a16="http://schemas.microsoft.com/office/drawing/2014/main" val="3414806166"/>
                  </a:ext>
                </a:extLst>
              </a:tr>
            </a:tbl>
          </a:graphicData>
        </a:graphic>
      </p:graphicFrame>
      <p:sp>
        <p:nvSpPr>
          <p:cNvPr id="3" name="Otsikko 1"/>
          <p:cNvSpPr>
            <a:spLocks noGrp="1"/>
          </p:cNvSpPr>
          <p:nvPr>
            <p:ph type="title"/>
          </p:nvPr>
        </p:nvSpPr>
        <p:spPr>
          <a:xfrm>
            <a:off x="807983" y="0"/>
            <a:ext cx="7254640" cy="1280161"/>
          </a:xfrm>
        </p:spPr>
        <p:txBody>
          <a:bodyPr>
            <a:normAutofit/>
          </a:bodyPr>
          <a:lstStyle/>
          <a:p>
            <a:r>
              <a:rPr lang="fi-FI"/>
              <a:t>Kilpailija-analyysi</a:t>
            </a:r>
          </a:p>
        </p:txBody>
      </p:sp>
    </p:spTree>
    <p:extLst>
      <p:ext uri="{BB962C8B-B14F-4D97-AF65-F5344CB8AC3E}">
        <p14:creationId xmlns:p14="http://schemas.microsoft.com/office/powerpoint/2010/main" val="600746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30382" y="251777"/>
            <a:ext cx="10515600" cy="1325563"/>
          </a:xfrm>
        </p:spPr>
        <p:txBody>
          <a:bodyPr/>
          <a:lstStyle/>
          <a:p>
            <a:endParaRPr lang="fi-FI" dirty="0"/>
          </a:p>
        </p:txBody>
      </p:sp>
      <p:graphicFrame>
        <p:nvGraphicFramePr>
          <p:cNvPr id="4" name="Sisällön paikkamerkki 3"/>
          <p:cNvGraphicFramePr>
            <a:graphicFrameLocks noGrp="1"/>
          </p:cNvGraphicFramePr>
          <p:nvPr>
            <p:ph idx="1"/>
            <p:extLst>
              <p:ext uri="{D42A27DB-BD31-4B8C-83A1-F6EECF244321}">
                <p14:modId xmlns:p14="http://schemas.microsoft.com/office/powerpoint/2010/main" val="3992262099"/>
              </p:ext>
            </p:extLst>
          </p:nvPr>
        </p:nvGraphicFramePr>
        <p:xfrm>
          <a:off x="1303020" y="1577340"/>
          <a:ext cx="10012680" cy="3973333"/>
        </p:xfrm>
        <a:graphic>
          <a:graphicData uri="http://schemas.openxmlformats.org/drawingml/2006/table">
            <a:tbl>
              <a:tblPr firstRow="1" bandRow="1">
                <a:tableStyleId>{5C22544A-7EE6-4342-B048-85BDC9FD1C3A}</a:tableStyleId>
              </a:tblPr>
              <a:tblGrid>
                <a:gridCol w="2075206">
                  <a:extLst>
                    <a:ext uri="{9D8B030D-6E8A-4147-A177-3AD203B41FA5}">
                      <a16:colId xmlns:a16="http://schemas.microsoft.com/office/drawing/2014/main" val="2146219708"/>
                    </a:ext>
                  </a:extLst>
                </a:gridCol>
                <a:gridCol w="2463169">
                  <a:extLst>
                    <a:ext uri="{9D8B030D-6E8A-4147-A177-3AD203B41FA5}">
                      <a16:colId xmlns:a16="http://schemas.microsoft.com/office/drawing/2014/main" val="1087617976"/>
                    </a:ext>
                  </a:extLst>
                </a:gridCol>
                <a:gridCol w="2463169">
                  <a:extLst>
                    <a:ext uri="{9D8B030D-6E8A-4147-A177-3AD203B41FA5}">
                      <a16:colId xmlns:a16="http://schemas.microsoft.com/office/drawing/2014/main" val="4087874847"/>
                    </a:ext>
                  </a:extLst>
                </a:gridCol>
                <a:gridCol w="3011136">
                  <a:extLst>
                    <a:ext uri="{9D8B030D-6E8A-4147-A177-3AD203B41FA5}">
                      <a16:colId xmlns:a16="http://schemas.microsoft.com/office/drawing/2014/main" val="1591309170"/>
                    </a:ext>
                  </a:extLst>
                </a:gridCol>
              </a:tblGrid>
              <a:tr h="446040">
                <a:tc>
                  <a:txBody>
                    <a:bodyPr/>
                    <a:lstStyle/>
                    <a:p>
                      <a:endParaRPr lang="fi-FI" dirty="0"/>
                    </a:p>
                  </a:txBody>
                  <a:tcPr>
                    <a:solidFill>
                      <a:srgbClr val="F826B7"/>
                    </a:solidFill>
                  </a:tcPr>
                </a:tc>
                <a:tc>
                  <a:txBody>
                    <a:bodyPr/>
                    <a:lstStyle/>
                    <a:p>
                      <a:r>
                        <a:rPr lang="fi-FI" sz="1400" dirty="0"/>
                        <a:t>KOHDERYHMÄ 1:</a:t>
                      </a:r>
                    </a:p>
                  </a:txBody>
                  <a:tcPr>
                    <a:solidFill>
                      <a:srgbClr val="F826B7"/>
                    </a:solidFill>
                  </a:tcPr>
                </a:tc>
                <a:tc>
                  <a:txBody>
                    <a:bodyPr/>
                    <a:lstStyle/>
                    <a:p>
                      <a:r>
                        <a:rPr lang="fi-FI" sz="1400"/>
                        <a:t>KOHDERYHMÄ 2:</a:t>
                      </a:r>
                    </a:p>
                  </a:txBody>
                  <a:tcPr>
                    <a:solidFill>
                      <a:srgbClr val="F826B7"/>
                    </a:solidFill>
                  </a:tcPr>
                </a:tc>
                <a:tc>
                  <a:txBody>
                    <a:bodyPr/>
                    <a:lstStyle/>
                    <a:p>
                      <a:r>
                        <a:rPr lang="fi-FI" sz="1400"/>
                        <a:t>KOHDERYHMÄ 3:</a:t>
                      </a:r>
                    </a:p>
                  </a:txBody>
                  <a:tcPr>
                    <a:solidFill>
                      <a:srgbClr val="F826B7"/>
                    </a:solidFill>
                  </a:tcPr>
                </a:tc>
                <a:extLst>
                  <a:ext uri="{0D108BD9-81ED-4DB2-BD59-A6C34878D82A}">
                    <a16:rowId xmlns:a16="http://schemas.microsoft.com/office/drawing/2014/main" val="3519712435"/>
                  </a:ext>
                </a:extLst>
              </a:tr>
              <a:tr h="884417">
                <a:tc>
                  <a:txBody>
                    <a:bodyPr/>
                    <a:lstStyle/>
                    <a:p>
                      <a:r>
                        <a:rPr lang="fi-FI" dirty="0">
                          <a:solidFill>
                            <a:schemeClr val="bg1"/>
                          </a:solidFill>
                        </a:rPr>
                        <a:t>Kuvaile asiakasryhmää kolmella adjektiivilla</a:t>
                      </a:r>
                    </a:p>
                  </a:txBody>
                  <a:tcPr anchor="ctr">
                    <a:solidFill>
                      <a:srgbClr val="F826B7"/>
                    </a:solidFill>
                  </a:tcPr>
                </a:tc>
                <a:tc>
                  <a:txBody>
                    <a:bodyPr/>
                    <a:lstStyle/>
                    <a:p>
                      <a:r>
                        <a:rPr lang="fi-FI" dirty="0"/>
                        <a:t>Eläkeläiset</a:t>
                      </a:r>
                    </a:p>
                    <a:p>
                      <a:r>
                        <a:rPr lang="fi-FI" dirty="0"/>
                        <a:t>Sitoutuneet, palvelua arvostavat ja pohdiskelevat</a:t>
                      </a:r>
                    </a:p>
                  </a:txBody>
                  <a:tcPr>
                    <a:solidFill>
                      <a:srgbClr val="FBCBEE"/>
                    </a:solidFill>
                  </a:tcPr>
                </a:tc>
                <a:tc>
                  <a:txBody>
                    <a:bodyPr/>
                    <a:lstStyle/>
                    <a:p>
                      <a:r>
                        <a:rPr lang="fi-FI" dirty="0"/>
                        <a:t>Hintatietoiset 30v-50v</a:t>
                      </a:r>
                    </a:p>
                    <a:p>
                      <a:r>
                        <a:rPr lang="fi-FI" dirty="0"/>
                        <a:t>Harkitseva, vertailuhaluinen ja käytännöllinen</a:t>
                      </a:r>
                    </a:p>
                  </a:txBody>
                  <a:tcPr>
                    <a:solidFill>
                      <a:srgbClr val="FBCBEE"/>
                    </a:solidFill>
                  </a:tcPr>
                </a:tc>
                <a:tc>
                  <a:txBody>
                    <a:bodyPr/>
                    <a:lstStyle/>
                    <a:p>
                      <a:r>
                        <a:rPr lang="fi-FI" dirty="0"/>
                        <a:t>Nuoret naiset</a:t>
                      </a:r>
                    </a:p>
                    <a:p>
                      <a:r>
                        <a:rPr lang="fi-FI" dirty="0"/>
                        <a:t>Trendikkäät, </a:t>
                      </a:r>
                      <a:r>
                        <a:rPr lang="fi-FI" dirty="0" err="1"/>
                        <a:t>sponttaanit</a:t>
                      </a:r>
                      <a:r>
                        <a:rPr lang="fi-FI" dirty="0"/>
                        <a:t> ja itsevarma</a:t>
                      </a:r>
                    </a:p>
                  </a:txBody>
                  <a:tcPr>
                    <a:solidFill>
                      <a:srgbClr val="FBCBEE"/>
                    </a:solidFill>
                  </a:tcPr>
                </a:tc>
                <a:extLst>
                  <a:ext uri="{0D108BD9-81ED-4DB2-BD59-A6C34878D82A}">
                    <a16:rowId xmlns:a16="http://schemas.microsoft.com/office/drawing/2014/main" val="1959197847"/>
                  </a:ext>
                </a:extLst>
              </a:tr>
              <a:tr h="2338573">
                <a:tc>
                  <a:txBody>
                    <a:bodyPr/>
                    <a:lstStyle/>
                    <a:p>
                      <a:r>
                        <a:rPr lang="fi-FI">
                          <a:solidFill>
                            <a:schemeClr val="bg1"/>
                          </a:solidFill>
                        </a:rPr>
                        <a:t>Mitä haasteita tai</a:t>
                      </a:r>
                      <a:r>
                        <a:rPr lang="fi-FI" baseline="0">
                          <a:solidFill>
                            <a:schemeClr val="bg1"/>
                          </a:solidFill>
                        </a:rPr>
                        <a:t> tarpeita tällä asiakasryhmällä on?</a:t>
                      </a:r>
                      <a:endParaRPr lang="fi-FI">
                        <a:solidFill>
                          <a:schemeClr val="bg1"/>
                        </a:solidFill>
                      </a:endParaRPr>
                    </a:p>
                  </a:txBody>
                  <a:tcPr anchor="ctr">
                    <a:solidFill>
                      <a:srgbClr val="F826B7"/>
                    </a:solidFill>
                  </a:tcPr>
                </a:tc>
                <a:tc>
                  <a:txBody>
                    <a:bodyPr/>
                    <a:lstStyle/>
                    <a:p>
                      <a:r>
                        <a:rPr lang="fi-FI" dirty="0"/>
                        <a:t>Eläkeläiset tarvitsee selkeät ja budjetti ystävälliset hinnat.</a:t>
                      </a:r>
                    </a:p>
                  </a:txBody>
                  <a:tcPr>
                    <a:solidFill>
                      <a:srgbClr val="FBCBEE"/>
                    </a:solidFill>
                  </a:tcPr>
                </a:tc>
                <a:tc>
                  <a:txBody>
                    <a:bodyPr/>
                    <a:lstStyle/>
                    <a:p>
                      <a:r>
                        <a:rPr lang="fi-FI" dirty="0"/>
                        <a:t>Haaste on, että vaikka olisi tyytyväinen vaihtaa helposti kauppaa tarjouksen perässä.</a:t>
                      </a:r>
                    </a:p>
                  </a:txBody>
                  <a:tcPr>
                    <a:solidFill>
                      <a:srgbClr val="FBCBEE"/>
                    </a:solidFill>
                  </a:tcPr>
                </a:tc>
                <a:tc>
                  <a:txBody>
                    <a:bodyPr/>
                    <a:lstStyle/>
                    <a:p>
                      <a:r>
                        <a:rPr lang="fi-FI" dirty="0"/>
                        <a:t>Haaste nuorille naisille kohderyhmänä on kiinnittää heidän huomionsa ja sitouttaa heidät, koska ostokäyttäytyminen on impulsiivista ja trendien ohjaamaa.</a:t>
                      </a:r>
                    </a:p>
                  </a:txBody>
                  <a:tcPr>
                    <a:solidFill>
                      <a:srgbClr val="FBCBEE"/>
                    </a:solidFill>
                  </a:tcPr>
                </a:tc>
                <a:extLst>
                  <a:ext uri="{0D108BD9-81ED-4DB2-BD59-A6C34878D82A}">
                    <a16:rowId xmlns:a16="http://schemas.microsoft.com/office/drawing/2014/main" val="1076561800"/>
                  </a:ext>
                </a:extLst>
              </a:tr>
            </a:tbl>
          </a:graphicData>
        </a:graphic>
      </p:graphicFrame>
    </p:spTree>
    <p:extLst>
      <p:ext uri="{BB962C8B-B14F-4D97-AF65-F5344CB8AC3E}">
        <p14:creationId xmlns:p14="http://schemas.microsoft.com/office/powerpoint/2010/main" val="1904597506"/>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58053</TotalTime>
  <Words>1821</Words>
  <Application>Microsoft Office PowerPoint</Application>
  <PresentationFormat>Laajakuva</PresentationFormat>
  <Paragraphs>238</Paragraphs>
  <Slides>17</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17</vt:i4>
      </vt:variant>
    </vt:vector>
  </HeadingPairs>
  <TitlesOfParts>
    <vt:vector size="21" baseType="lpstr">
      <vt:lpstr>Arial</vt:lpstr>
      <vt:lpstr>Calibri</vt:lpstr>
      <vt:lpstr>Calibri Light</vt:lpstr>
      <vt:lpstr>Office-teema</vt:lpstr>
      <vt:lpstr>Markkinointisuunnitelma</vt:lpstr>
      <vt:lpstr>PowerPoint-esitys</vt:lpstr>
      <vt:lpstr>Markkinointisuunnitelman tavoitteet</vt:lpstr>
      <vt:lpstr>Markkina/toimiala-analyysi mitkä asiat vaikuttaa muutokseen</vt:lpstr>
      <vt:lpstr>Markkina/toimiala-analyysi miten toimiala on muuttumassa</vt:lpstr>
      <vt:lpstr>Markkina/toimiala-analyysi miten muutokset vaikuttaa yrityksen toimintaan </vt:lpstr>
      <vt:lpstr>Kilpailija-analyysi</vt:lpstr>
      <vt:lpstr>Kilpailija-analyysi</vt:lpstr>
      <vt:lpstr>PowerPoint-esitys</vt:lpstr>
      <vt:lpstr>PowerPoint-esitys</vt:lpstr>
      <vt:lpstr>Asiakkaat ja kohderyhmä</vt:lpstr>
      <vt:lpstr>Markkintointi- ja viestintäkanavat</vt:lpstr>
      <vt:lpstr>PowerPoint-esitys</vt:lpstr>
      <vt:lpstr>Mainosten julkaisusuunnitelma </vt:lpstr>
      <vt:lpstr>PowerPoint-esitys</vt:lpstr>
      <vt:lpstr>PowerPoint-esitys</vt:lpstr>
      <vt:lpstr>Mainosten julkaisusuunnitelma</vt:lpstr>
    </vt:vector>
  </TitlesOfParts>
  <Company>Epedu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Mäki, Katri</dc:creator>
  <cp:lastModifiedBy>vehnia.a@gmail.com</cp:lastModifiedBy>
  <cp:revision>10</cp:revision>
  <dcterms:created xsi:type="dcterms:W3CDTF">2021-01-21T11:35:05Z</dcterms:created>
  <dcterms:modified xsi:type="dcterms:W3CDTF">2025-12-03T20:16:17Z</dcterms:modified>
</cp:coreProperties>
</file>